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5"/>
  </p:notesMasterIdLst>
  <p:handoutMasterIdLst>
    <p:handoutMasterId r:id="rId56"/>
  </p:handoutMasterIdLst>
  <p:sldIdLst>
    <p:sldId id="313" r:id="rId2"/>
    <p:sldId id="258" r:id="rId3"/>
    <p:sldId id="300" r:id="rId4"/>
    <p:sldId id="260" r:id="rId5"/>
    <p:sldId id="261" r:id="rId6"/>
    <p:sldId id="262" r:id="rId7"/>
    <p:sldId id="263" r:id="rId8"/>
    <p:sldId id="264" r:id="rId9"/>
    <p:sldId id="265" r:id="rId10"/>
    <p:sldId id="266" r:id="rId11"/>
    <p:sldId id="314" r:id="rId12"/>
    <p:sldId id="275" r:id="rId13"/>
    <p:sldId id="278" r:id="rId14"/>
    <p:sldId id="279" r:id="rId15"/>
    <p:sldId id="280" r:id="rId16"/>
    <p:sldId id="277" r:id="rId17"/>
    <p:sldId id="281" r:id="rId18"/>
    <p:sldId id="282" r:id="rId19"/>
    <p:sldId id="283" r:id="rId20"/>
    <p:sldId id="317" r:id="rId21"/>
    <p:sldId id="318" r:id="rId22"/>
    <p:sldId id="316" r:id="rId23"/>
    <p:sldId id="319" r:id="rId24"/>
    <p:sldId id="284" r:id="rId25"/>
    <p:sldId id="297" r:id="rId26"/>
    <p:sldId id="299" r:id="rId27"/>
    <p:sldId id="285" r:id="rId28"/>
    <p:sldId id="326" r:id="rId29"/>
    <p:sldId id="276" r:id="rId30"/>
    <p:sldId id="315" r:id="rId31"/>
    <p:sldId id="288" r:id="rId32"/>
    <p:sldId id="296" r:id="rId33"/>
    <p:sldId id="287" r:id="rId34"/>
    <p:sldId id="295" r:id="rId35"/>
    <p:sldId id="320" r:id="rId36"/>
    <p:sldId id="321" r:id="rId37"/>
    <p:sldId id="324" r:id="rId38"/>
    <p:sldId id="323" r:id="rId39"/>
    <p:sldId id="291" r:id="rId40"/>
    <p:sldId id="301" r:id="rId41"/>
    <p:sldId id="302" r:id="rId42"/>
    <p:sldId id="303" r:id="rId43"/>
    <p:sldId id="304" r:id="rId44"/>
    <p:sldId id="307" r:id="rId45"/>
    <p:sldId id="309" r:id="rId46"/>
    <p:sldId id="310" r:id="rId47"/>
    <p:sldId id="308" r:id="rId48"/>
    <p:sldId id="325" r:id="rId49"/>
    <p:sldId id="311" r:id="rId50"/>
    <p:sldId id="306" r:id="rId51"/>
    <p:sldId id="312" r:id="rId52"/>
    <p:sldId id="322" r:id="rId53"/>
    <p:sldId id="290" r:id="rId54"/>
  </p:sldIdLst>
  <p:sldSz cx="18864263" cy="10980738"/>
  <p:notesSz cx="10234613" cy="71040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05" autoAdjust="0"/>
    <p:restoredTop sz="95026" autoAdjust="0"/>
  </p:normalViewPr>
  <p:slideViewPr>
    <p:cSldViewPr snapToGrid="0">
      <p:cViewPr varScale="1">
        <p:scale>
          <a:sx n="45" d="100"/>
          <a:sy n="45" d="100"/>
        </p:scale>
        <p:origin x="684" y="30"/>
      </p:cViewPr>
      <p:guideLst/>
    </p:cSldViewPr>
  </p:slideViewPr>
  <p:notesTextViewPr>
    <p:cViewPr>
      <p:scale>
        <a:sx n="1" d="1"/>
        <a:sy n="1" d="1"/>
      </p:scale>
      <p:origin x="0" y="0"/>
    </p:cViewPr>
  </p:notesTextViewPr>
  <p:notesViewPr>
    <p:cSldViewPr snapToGrid="0">
      <p:cViewPr varScale="1">
        <p:scale>
          <a:sx n="80" d="100"/>
          <a:sy n="80" d="100"/>
        </p:scale>
        <p:origin x="1978"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2C37111B-3AB1-F3EB-6150-058C838ED691}"/>
              </a:ext>
            </a:extLst>
          </p:cNvPr>
          <p:cNvSpPr>
            <a:spLocks noGrp="1"/>
          </p:cNvSpPr>
          <p:nvPr>
            <p:ph type="dt" sz="quarter" idx="1"/>
          </p:nvPr>
        </p:nvSpPr>
        <p:spPr>
          <a:xfrm>
            <a:off x="5797246" y="0"/>
            <a:ext cx="4434999" cy="356054"/>
          </a:xfrm>
          <a:prstGeom prst="rect">
            <a:avLst/>
          </a:prstGeom>
        </p:spPr>
        <p:txBody>
          <a:bodyPr vert="horz" lIns="94338" tIns="47170" rIns="94338" bIns="47170" rtlCol="0"/>
          <a:lstStyle>
            <a:lvl1pPr algn="r">
              <a:defRPr sz="1200"/>
            </a:lvl1pPr>
          </a:lstStyle>
          <a:p>
            <a:fld id="{11F906D8-D9BE-4912-AEB7-595B84366410}" type="datetimeFigureOut">
              <a:rPr kumimoji="1" lang="ja-JP" altLang="en-US" smtClean="0"/>
              <a:t>2024/11/19</a:t>
            </a:fld>
            <a:endParaRPr kumimoji="1" lang="ja-JP" altLang="en-US"/>
          </a:p>
        </p:txBody>
      </p:sp>
      <p:sp>
        <p:nvSpPr>
          <p:cNvPr id="5" name="スライド番号プレースホルダー 4">
            <a:extLst>
              <a:ext uri="{FF2B5EF4-FFF2-40B4-BE49-F238E27FC236}">
                <a16:creationId xmlns:a16="http://schemas.microsoft.com/office/drawing/2014/main" id="{906F3710-AC6E-1295-B7FB-ECDC9D53E673}"/>
              </a:ext>
            </a:extLst>
          </p:cNvPr>
          <p:cNvSpPr>
            <a:spLocks noGrp="1"/>
          </p:cNvSpPr>
          <p:nvPr>
            <p:ph type="sldNum" sz="quarter" idx="3"/>
          </p:nvPr>
        </p:nvSpPr>
        <p:spPr>
          <a:xfrm>
            <a:off x="5797246" y="6748010"/>
            <a:ext cx="4434999" cy="356054"/>
          </a:xfrm>
          <a:prstGeom prst="rect">
            <a:avLst/>
          </a:prstGeom>
        </p:spPr>
        <p:txBody>
          <a:bodyPr vert="horz" lIns="94338" tIns="47170" rIns="94338" bIns="47170" rtlCol="0" anchor="b"/>
          <a:lstStyle>
            <a:lvl1pPr algn="r">
              <a:defRPr sz="1200"/>
            </a:lvl1pPr>
          </a:lstStyle>
          <a:p>
            <a:fld id="{2115E511-A4E6-4621-B786-E77EB46AF328}" type="slidenum">
              <a:rPr kumimoji="1" lang="ja-JP" altLang="en-US" smtClean="0"/>
              <a:t>‹#›</a:t>
            </a:fld>
            <a:endParaRPr kumimoji="1" lang="ja-JP" altLang="en-US"/>
          </a:p>
        </p:txBody>
      </p:sp>
    </p:spTree>
    <p:extLst>
      <p:ext uri="{BB962C8B-B14F-4D97-AF65-F5344CB8AC3E}">
        <p14:creationId xmlns:p14="http://schemas.microsoft.com/office/powerpoint/2010/main" val="2541360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434999" cy="356437"/>
          </a:xfrm>
          <a:prstGeom prst="rect">
            <a:avLst/>
          </a:prstGeom>
        </p:spPr>
        <p:txBody>
          <a:bodyPr vert="horz" lIns="94338" tIns="47170" rIns="94338" bIns="47170" rtlCol="0"/>
          <a:lstStyle>
            <a:lvl1pPr algn="l">
              <a:defRPr sz="1200"/>
            </a:lvl1pPr>
          </a:lstStyle>
          <a:p>
            <a:endParaRPr kumimoji="1" lang="ja-JP" altLang="en-US"/>
          </a:p>
        </p:txBody>
      </p:sp>
      <p:sp>
        <p:nvSpPr>
          <p:cNvPr id="3" name="日付プレースホルダー 2"/>
          <p:cNvSpPr>
            <a:spLocks noGrp="1"/>
          </p:cNvSpPr>
          <p:nvPr>
            <p:ph type="dt" idx="1"/>
          </p:nvPr>
        </p:nvSpPr>
        <p:spPr>
          <a:xfrm>
            <a:off x="5797246" y="1"/>
            <a:ext cx="4434999" cy="356437"/>
          </a:xfrm>
          <a:prstGeom prst="rect">
            <a:avLst/>
          </a:prstGeom>
        </p:spPr>
        <p:txBody>
          <a:bodyPr vert="horz" lIns="94338" tIns="47170" rIns="94338" bIns="47170" rtlCol="0"/>
          <a:lstStyle>
            <a:lvl1pPr algn="r">
              <a:defRPr sz="1200"/>
            </a:lvl1pPr>
          </a:lstStyle>
          <a:p>
            <a:fld id="{FE678E53-8182-43E7-B981-7EFF5E43526A}" type="datetimeFigureOut">
              <a:rPr kumimoji="1" lang="ja-JP" altLang="en-US" smtClean="0"/>
              <a:t>2024/11/19</a:t>
            </a:fld>
            <a:endParaRPr kumimoji="1" lang="ja-JP" altLang="en-US"/>
          </a:p>
        </p:txBody>
      </p:sp>
      <p:sp>
        <p:nvSpPr>
          <p:cNvPr id="4" name="スライド イメージ プレースホルダー 3"/>
          <p:cNvSpPr>
            <a:spLocks noGrp="1" noRot="1" noChangeAspect="1"/>
          </p:cNvSpPr>
          <p:nvPr>
            <p:ph type="sldImg" idx="2"/>
          </p:nvPr>
        </p:nvSpPr>
        <p:spPr>
          <a:xfrm>
            <a:off x="3057525" y="887413"/>
            <a:ext cx="4119563" cy="2398712"/>
          </a:xfrm>
          <a:prstGeom prst="rect">
            <a:avLst/>
          </a:prstGeom>
          <a:noFill/>
          <a:ln w="12700">
            <a:solidFill>
              <a:prstClr val="black"/>
            </a:solidFill>
          </a:ln>
        </p:spPr>
        <p:txBody>
          <a:bodyPr vert="horz" lIns="94338" tIns="47170" rIns="94338" bIns="47170" rtlCol="0" anchor="ctr"/>
          <a:lstStyle/>
          <a:p>
            <a:endParaRPr lang="ja-JP" altLang="en-US"/>
          </a:p>
        </p:txBody>
      </p:sp>
      <p:sp>
        <p:nvSpPr>
          <p:cNvPr id="5" name="ノート プレースホルダー 4"/>
          <p:cNvSpPr>
            <a:spLocks noGrp="1"/>
          </p:cNvSpPr>
          <p:nvPr>
            <p:ph type="body" sz="quarter" idx="3"/>
          </p:nvPr>
        </p:nvSpPr>
        <p:spPr>
          <a:xfrm>
            <a:off x="1023462" y="3418830"/>
            <a:ext cx="8187690" cy="2797225"/>
          </a:xfrm>
          <a:prstGeom prst="rect">
            <a:avLst/>
          </a:prstGeom>
        </p:spPr>
        <p:txBody>
          <a:bodyPr vert="horz" lIns="94338" tIns="47170" rIns="94338" bIns="4717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747629"/>
            <a:ext cx="4434999" cy="356437"/>
          </a:xfrm>
          <a:prstGeom prst="rect">
            <a:avLst/>
          </a:prstGeom>
        </p:spPr>
        <p:txBody>
          <a:bodyPr vert="horz" lIns="94338" tIns="47170" rIns="94338" bIns="4717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797246" y="6747629"/>
            <a:ext cx="4434999" cy="356437"/>
          </a:xfrm>
          <a:prstGeom prst="rect">
            <a:avLst/>
          </a:prstGeom>
        </p:spPr>
        <p:txBody>
          <a:bodyPr vert="horz" lIns="94338" tIns="47170" rIns="94338" bIns="47170" rtlCol="0" anchor="b"/>
          <a:lstStyle>
            <a:lvl1pPr algn="r">
              <a:defRPr sz="1200"/>
            </a:lvl1pPr>
          </a:lstStyle>
          <a:p>
            <a:fld id="{32EEFA66-F787-4B24-A2C5-7381FE19CA74}" type="slidenum">
              <a:rPr kumimoji="1" lang="ja-JP" altLang="en-US" smtClean="0"/>
              <a:t>‹#›</a:t>
            </a:fld>
            <a:endParaRPr kumimoji="1" lang="ja-JP" altLang="en-US"/>
          </a:p>
        </p:txBody>
      </p:sp>
    </p:spTree>
    <p:extLst>
      <p:ext uri="{BB962C8B-B14F-4D97-AF65-F5344CB8AC3E}">
        <p14:creationId xmlns:p14="http://schemas.microsoft.com/office/powerpoint/2010/main" val="196125828"/>
      </p:ext>
    </p:extLst>
  </p:cSld>
  <p:clrMap bg1="lt1" tx1="dk1" bg2="lt2" tx2="dk2" accent1="accent1" accent2="accent2" accent3="accent3" accent4="accent4" accent5="accent5" accent6="accent6" hlink="hlink" folHlink="folHlink"/>
  <p:notesStyle>
    <a:lvl1pPr marL="0" algn="l" defTabSz="1241075" rtl="0" eaLnBrk="1" latinLnBrk="0" hangingPunct="1">
      <a:defRPr kumimoji="1" sz="1629" kern="1200">
        <a:solidFill>
          <a:schemeClr val="tx1"/>
        </a:solidFill>
        <a:latin typeface="+mn-lt"/>
        <a:ea typeface="+mn-ea"/>
        <a:cs typeface="+mn-cs"/>
      </a:defRPr>
    </a:lvl1pPr>
    <a:lvl2pPr marL="620537" algn="l" defTabSz="1241075" rtl="0" eaLnBrk="1" latinLnBrk="0" hangingPunct="1">
      <a:defRPr kumimoji="1" sz="1629" kern="1200">
        <a:solidFill>
          <a:schemeClr val="tx1"/>
        </a:solidFill>
        <a:latin typeface="+mn-lt"/>
        <a:ea typeface="+mn-ea"/>
        <a:cs typeface="+mn-cs"/>
      </a:defRPr>
    </a:lvl2pPr>
    <a:lvl3pPr marL="1241075" algn="l" defTabSz="1241075" rtl="0" eaLnBrk="1" latinLnBrk="0" hangingPunct="1">
      <a:defRPr kumimoji="1" sz="1629" kern="1200">
        <a:solidFill>
          <a:schemeClr val="tx1"/>
        </a:solidFill>
        <a:latin typeface="+mn-lt"/>
        <a:ea typeface="+mn-ea"/>
        <a:cs typeface="+mn-cs"/>
      </a:defRPr>
    </a:lvl3pPr>
    <a:lvl4pPr marL="1861612" algn="l" defTabSz="1241075" rtl="0" eaLnBrk="1" latinLnBrk="0" hangingPunct="1">
      <a:defRPr kumimoji="1" sz="1629" kern="1200">
        <a:solidFill>
          <a:schemeClr val="tx1"/>
        </a:solidFill>
        <a:latin typeface="+mn-lt"/>
        <a:ea typeface="+mn-ea"/>
        <a:cs typeface="+mn-cs"/>
      </a:defRPr>
    </a:lvl4pPr>
    <a:lvl5pPr marL="2482149" algn="l" defTabSz="1241075" rtl="0" eaLnBrk="1" latinLnBrk="0" hangingPunct="1">
      <a:defRPr kumimoji="1" sz="1629" kern="1200">
        <a:solidFill>
          <a:schemeClr val="tx1"/>
        </a:solidFill>
        <a:latin typeface="+mn-lt"/>
        <a:ea typeface="+mn-ea"/>
        <a:cs typeface="+mn-cs"/>
      </a:defRPr>
    </a:lvl5pPr>
    <a:lvl6pPr marL="3102687" algn="l" defTabSz="1241075" rtl="0" eaLnBrk="1" latinLnBrk="0" hangingPunct="1">
      <a:defRPr kumimoji="1" sz="1629" kern="1200">
        <a:solidFill>
          <a:schemeClr val="tx1"/>
        </a:solidFill>
        <a:latin typeface="+mn-lt"/>
        <a:ea typeface="+mn-ea"/>
        <a:cs typeface="+mn-cs"/>
      </a:defRPr>
    </a:lvl6pPr>
    <a:lvl7pPr marL="3723224" algn="l" defTabSz="1241075" rtl="0" eaLnBrk="1" latinLnBrk="0" hangingPunct="1">
      <a:defRPr kumimoji="1" sz="1629" kern="1200">
        <a:solidFill>
          <a:schemeClr val="tx1"/>
        </a:solidFill>
        <a:latin typeface="+mn-lt"/>
        <a:ea typeface="+mn-ea"/>
        <a:cs typeface="+mn-cs"/>
      </a:defRPr>
    </a:lvl7pPr>
    <a:lvl8pPr marL="4343762" algn="l" defTabSz="1241075" rtl="0" eaLnBrk="1" latinLnBrk="0" hangingPunct="1">
      <a:defRPr kumimoji="1" sz="1629" kern="1200">
        <a:solidFill>
          <a:schemeClr val="tx1"/>
        </a:solidFill>
        <a:latin typeface="+mn-lt"/>
        <a:ea typeface="+mn-ea"/>
        <a:cs typeface="+mn-cs"/>
      </a:defRPr>
    </a:lvl8pPr>
    <a:lvl9pPr marL="4964299" algn="l" defTabSz="1241075" rtl="0" eaLnBrk="1" latinLnBrk="0" hangingPunct="1">
      <a:defRPr kumimoji="1" sz="162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57525" y="887413"/>
            <a:ext cx="4119563" cy="23987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2EEFA66-F787-4B24-A2C5-7381FE19CA74}" type="slidenum">
              <a:rPr kumimoji="1" lang="ja-JP" altLang="en-US" smtClean="0"/>
              <a:t>6</a:t>
            </a:fld>
            <a:endParaRPr kumimoji="1" lang="ja-JP" altLang="en-US"/>
          </a:p>
        </p:txBody>
      </p:sp>
    </p:spTree>
    <p:extLst>
      <p:ext uri="{BB962C8B-B14F-4D97-AF65-F5344CB8AC3E}">
        <p14:creationId xmlns:p14="http://schemas.microsoft.com/office/powerpoint/2010/main" val="2777613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57525" y="887413"/>
            <a:ext cx="4119563" cy="23987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2EEFA66-F787-4B24-A2C5-7381FE19CA74}" type="slidenum">
              <a:rPr kumimoji="1" lang="ja-JP" altLang="en-US" smtClean="0"/>
              <a:t>9</a:t>
            </a:fld>
            <a:endParaRPr kumimoji="1" lang="ja-JP" altLang="en-US"/>
          </a:p>
        </p:txBody>
      </p:sp>
    </p:spTree>
    <p:extLst>
      <p:ext uri="{BB962C8B-B14F-4D97-AF65-F5344CB8AC3E}">
        <p14:creationId xmlns:p14="http://schemas.microsoft.com/office/powerpoint/2010/main" val="949731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57525" y="887413"/>
            <a:ext cx="4119563" cy="23987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2EEFA66-F787-4B24-A2C5-7381FE19CA74}" type="slidenum">
              <a:rPr kumimoji="1" lang="ja-JP" altLang="en-US" smtClean="0"/>
              <a:t>15</a:t>
            </a:fld>
            <a:endParaRPr kumimoji="1" lang="ja-JP" altLang="en-US"/>
          </a:p>
        </p:txBody>
      </p:sp>
    </p:spTree>
    <p:extLst>
      <p:ext uri="{BB962C8B-B14F-4D97-AF65-F5344CB8AC3E}">
        <p14:creationId xmlns:p14="http://schemas.microsoft.com/office/powerpoint/2010/main" val="1523936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57525" y="887413"/>
            <a:ext cx="4119563" cy="23987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2EEFA66-F787-4B24-A2C5-7381FE19CA74}" type="slidenum">
              <a:rPr kumimoji="1" lang="ja-JP" altLang="en-US" smtClean="0"/>
              <a:t>16</a:t>
            </a:fld>
            <a:endParaRPr kumimoji="1" lang="ja-JP" altLang="en-US"/>
          </a:p>
        </p:txBody>
      </p:sp>
    </p:spTree>
    <p:extLst>
      <p:ext uri="{BB962C8B-B14F-4D97-AF65-F5344CB8AC3E}">
        <p14:creationId xmlns:p14="http://schemas.microsoft.com/office/powerpoint/2010/main" val="1757974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57525" y="887413"/>
            <a:ext cx="4119563" cy="239871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2EEFA66-F787-4B24-A2C5-7381FE19CA74}" type="slidenum">
              <a:rPr kumimoji="1" lang="ja-JP" altLang="en-US" smtClean="0"/>
              <a:t>18</a:t>
            </a:fld>
            <a:endParaRPr kumimoji="1" lang="ja-JP" altLang="en-US"/>
          </a:p>
        </p:txBody>
      </p:sp>
    </p:spTree>
    <p:extLst>
      <p:ext uri="{BB962C8B-B14F-4D97-AF65-F5344CB8AC3E}">
        <p14:creationId xmlns:p14="http://schemas.microsoft.com/office/powerpoint/2010/main" val="2989112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57525" y="887413"/>
            <a:ext cx="4119563" cy="23987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2EEFA66-F787-4B24-A2C5-7381FE19CA74}" type="slidenum">
              <a:rPr kumimoji="1" lang="ja-JP" altLang="en-US" smtClean="0"/>
              <a:t>32</a:t>
            </a:fld>
            <a:endParaRPr kumimoji="1" lang="ja-JP" altLang="en-US"/>
          </a:p>
        </p:txBody>
      </p:sp>
    </p:spTree>
    <p:extLst>
      <p:ext uri="{BB962C8B-B14F-4D97-AF65-F5344CB8AC3E}">
        <p14:creationId xmlns:p14="http://schemas.microsoft.com/office/powerpoint/2010/main" val="2065931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57525" y="887413"/>
            <a:ext cx="4119563" cy="23987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2EEFA66-F787-4B24-A2C5-7381FE19CA74}" type="slidenum">
              <a:rPr kumimoji="1" lang="ja-JP" altLang="en-US" smtClean="0"/>
              <a:t>33</a:t>
            </a:fld>
            <a:endParaRPr kumimoji="1" lang="ja-JP" altLang="en-US"/>
          </a:p>
        </p:txBody>
      </p:sp>
    </p:spTree>
    <p:extLst>
      <p:ext uri="{BB962C8B-B14F-4D97-AF65-F5344CB8AC3E}">
        <p14:creationId xmlns:p14="http://schemas.microsoft.com/office/powerpoint/2010/main" val="1184690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57525" y="887413"/>
            <a:ext cx="4119563" cy="23987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2EEFA66-F787-4B24-A2C5-7381FE19CA74}" type="slidenum">
              <a:rPr kumimoji="1" lang="ja-JP" altLang="en-US" smtClean="0"/>
              <a:t>34</a:t>
            </a:fld>
            <a:endParaRPr kumimoji="1" lang="ja-JP" altLang="en-US"/>
          </a:p>
        </p:txBody>
      </p:sp>
    </p:spTree>
    <p:extLst>
      <p:ext uri="{BB962C8B-B14F-4D97-AF65-F5344CB8AC3E}">
        <p14:creationId xmlns:p14="http://schemas.microsoft.com/office/powerpoint/2010/main" val="415197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358033" y="1797080"/>
            <a:ext cx="14148197" cy="3822924"/>
          </a:xfrm>
        </p:spPr>
        <p:txBody>
          <a:bodyPr anchor="b"/>
          <a:lstStyle>
            <a:lvl1pPr algn="ctr">
              <a:defRPr sz="9284"/>
            </a:lvl1pPr>
          </a:lstStyle>
          <a:p>
            <a:r>
              <a:rPr lang="ja-JP" altLang="en-US"/>
              <a:t>マスター タイトルの書式設定</a:t>
            </a:r>
            <a:endParaRPr lang="en-US" dirty="0"/>
          </a:p>
        </p:txBody>
      </p:sp>
      <p:sp>
        <p:nvSpPr>
          <p:cNvPr id="3" name="Subtitle 2"/>
          <p:cNvSpPr>
            <a:spLocks noGrp="1"/>
          </p:cNvSpPr>
          <p:nvPr>
            <p:ph type="subTitle" idx="1"/>
          </p:nvPr>
        </p:nvSpPr>
        <p:spPr>
          <a:xfrm>
            <a:off x="2358033" y="5767430"/>
            <a:ext cx="14148197" cy="2651136"/>
          </a:xfrm>
        </p:spPr>
        <p:txBody>
          <a:bodyPr/>
          <a:lstStyle>
            <a:lvl1pPr marL="0" indent="0" algn="ctr">
              <a:buNone/>
              <a:defRPr sz="3714"/>
            </a:lvl1pPr>
            <a:lvl2pPr marL="707426" indent="0" algn="ctr">
              <a:buNone/>
              <a:defRPr sz="3095"/>
            </a:lvl2pPr>
            <a:lvl3pPr marL="1414851" indent="0" algn="ctr">
              <a:buNone/>
              <a:defRPr sz="2785"/>
            </a:lvl3pPr>
            <a:lvl4pPr marL="2122277" indent="0" algn="ctr">
              <a:buNone/>
              <a:defRPr sz="2476"/>
            </a:lvl4pPr>
            <a:lvl5pPr marL="2829702" indent="0" algn="ctr">
              <a:buNone/>
              <a:defRPr sz="2476"/>
            </a:lvl5pPr>
            <a:lvl6pPr marL="3537128" indent="0" algn="ctr">
              <a:buNone/>
              <a:defRPr sz="2476"/>
            </a:lvl6pPr>
            <a:lvl7pPr marL="4244553" indent="0" algn="ctr">
              <a:buNone/>
              <a:defRPr sz="2476"/>
            </a:lvl7pPr>
            <a:lvl8pPr marL="4951979" indent="0" algn="ctr">
              <a:buNone/>
              <a:defRPr sz="2476"/>
            </a:lvl8pPr>
            <a:lvl9pPr marL="5659404" indent="0" algn="ctr">
              <a:buNone/>
              <a:defRPr sz="2476"/>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531276D-5773-43AF-A592-A5B638507506}" type="datetimeFigureOut">
              <a:rPr kumimoji="1" lang="ja-JP" altLang="en-US" smtClean="0"/>
              <a:t>2024/11/19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17765F-5ABD-4BA3-B40F-A067A3665F33}" type="slidenum">
              <a:rPr kumimoji="1" lang="ja-JP" altLang="en-US" smtClean="0"/>
              <a:t>‹#›</a:t>
            </a:fld>
            <a:endParaRPr kumimoji="1" lang="ja-JP" altLang="en-US"/>
          </a:p>
        </p:txBody>
      </p:sp>
    </p:spTree>
    <p:extLst>
      <p:ext uri="{BB962C8B-B14F-4D97-AF65-F5344CB8AC3E}">
        <p14:creationId xmlns:p14="http://schemas.microsoft.com/office/powerpoint/2010/main" val="3316751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531276D-5773-43AF-A592-A5B638507506}" type="datetimeFigureOut">
              <a:rPr kumimoji="1" lang="ja-JP" altLang="en-US" smtClean="0"/>
              <a:t>2024/11/19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17765F-5ABD-4BA3-B40F-A067A3665F33}" type="slidenum">
              <a:rPr kumimoji="1" lang="ja-JP" altLang="en-US" smtClean="0"/>
              <a:t>‹#›</a:t>
            </a:fld>
            <a:endParaRPr kumimoji="1" lang="ja-JP" altLang="en-US"/>
          </a:p>
        </p:txBody>
      </p:sp>
    </p:spTree>
    <p:extLst>
      <p:ext uri="{BB962C8B-B14F-4D97-AF65-F5344CB8AC3E}">
        <p14:creationId xmlns:p14="http://schemas.microsoft.com/office/powerpoint/2010/main" val="1885010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738" y="584623"/>
            <a:ext cx="4067607" cy="930566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296918" y="584623"/>
            <a:ext cx="11967017" cy="930566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531276D-5773-43AF-A592-A5B638507506}" type="datetimeFigureOut">
              <a:rPr kumimoji="1" lang="ja-JP" altLang="en-US" smtClean="0"/>
              <a:t>2024/11/19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17765F-5ABD-4BA3-B40F-A067A3665F33}" type="slidenum">
              <a:rPr kumimoji="1" lang="ja-JP" altLang="en-US" smtClean="0"/>
              <a:t>‹#›</a:t>
            </a:fld>
            <a:endParaRPr kumimoji="1" lang="ja-JP" altLang="en-US"/>
          </a:p>
        </p:txBody>
      </p:sp>
    </p:spTree>
    <p:extLst>
      <p:ext uri="{BB962C8B-B14F-4D97-AF65-F5344CB8AC3E}">
        <p14:creationId xmlns:p14="http://schemas.microsoft.com/office/powerpoint/2010/main" val="1139287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531276D-5773-43AF-A592-A5B638507506}" type="datetimeFigureOut">
              <a:rPr kumimoji="1" lang="ja-JP" altLang="en-US" smtClean="0"/>
              <a:t>2024/11/19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17765F-5ABD-4BA3-B40F-A067A3665F33}" type="slidenum">
              <a:rPr kumimoji="1" lang="ja-JP" altLang="en-US" smtClean="0"/>
              <a:t>‹#›</a:t>
            </a:fld>
            <a:endParaRPr kumimoji="1" lang="ja-JP" altLang="en-US"/>
          </a:p>
        </p:txBody>
      </p:sp>
    </p:spTree>
    <p:extLst>
      <p:ext uri="{BB962C8B-B14F-4D97-AF65-F5344CB8AC3E}">
        <p14:creationId xmlns:p14="http://schemas.microsoft.com/office/powerpoint/2010/main" val="123419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87093" y="2737561"/>
            <a:ext cx="16270427" cy="4567681"/>
          </a:xfrm>
        </p:spPr>
        <p:txBody>
          <a:bodyPr anchor="b"/>
          <a:lstStyle>
            <a:lvl1pPr>
              <a:defRPr sz="928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87093" y="7348454"/>
            <a:ext cx="16270427" cy="2402036"/>
          </a:xfrm>
        </p:spPr>
        <p:txBody>
          <a:bodyPr/>
          <a:lstStyle>
            <a:lvl1pPr marL="0" indent="0">
              <a:buNone/>
              <a:defRPr sz="3714">
                <a:solidFill>
                  <a:schemeClr val="tx1">
                    <a:tint val="75000"/>
                  </a:schemeClr>
                </a:solidFill>
              </a:defRPr>
            </a:lvl1pPr>
            <a:lvl2pPr marL="707426" indent="0">
              <a:buNone/>
              <a:defRPr sz="3095">
                <a:solidFill>
                  <a:schemeClr val="tx1">
                    <a:tint val="75000"/>
                  </a:schemeClr>
                </a:solidFill>
              </a:defRPr>
            </a:lvl2pPr>
            <a:lvl3pPr marL="1414851" indent="0">
              <a:buNone/>
              <a:defRPr sz="2785">
                <a:solidFill>
                  <a:schemeClr val="tx1">
                    <a:tint val="75000"/>
                  </a:schemeClr>
                </a:solidFill>
              </a:defRPr>
            </a:lvl3pPr>
            <a:lvl4pPr marL="2122277" indent="0">
              <a:buNone/>
              <a:defRPr sz="2476">
                <a:solidFill>
                  <a:schemeClr val="tx1">
                    <a:tint val="75000"/>
                  </a:schemeClr>
                </a:solidFill>
              </a:defRPr>
            </a:lvl4pPr>
            <a:lvl5pPr marL="2829702" indent="0">
              <a:buNone/>
              <a:defRPr sz="2476">
                <a:solidFill>
                  <a:schemeClr val="tx1">
                    <a:tint val="75000"/>
                  </a:schemeClr>
                </a:solidFill>
              </a:defRPr>
            </a:lvl5pPr>
            <a:lvl6pPr marL="3537128" indent="0">
              <a:buNone/>
              <a:defRPr sz="2476">
                <a:solidFill>
                  <a:schemeClr val="tx1">
                    <a:tint val="75000"/>
                  </a:schemeClr>
                </a:solidFill>
              </a:defRPr>
            </a:lvl6pPr>
            <a:lvl7pPr marL="4244553" indent="0">
              <a:buNone/>
              <a:defRPr sz="2476">
                <a:solidFill>
                  <a:schemeClr val="tx1">
                    <a:tint val="75000"/>
                  </a:schemeClr>
                </a:solidFill>
              </a:defRPr>
            </a:lvl7pPr>
            <a:lvl8pPr marL="4951979" indent="0">
              <a:buNone/>
              <a:defRPr sz="2476">
                <a:solidFill>
                  <a:schemeClr val="tx1">
                    <a:tint val="75000"/>
                  </a:schemeClr>
                </a:solidFill>
              </a:defRPr>
            </a:lvl8pPr>
            <a:lvl9pPr marL="5659404" indent="0">
              <a:buNone/>
              <a:defRPr sz="2476">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531276D-5773-43AF-A592-A5B638507506}" type="datetimeFigureOut">
              <a:rPr kumimoji="1" lang="ja-JP" altLang="en-US" smtClean="0"/>
              <a:t>2024/11/19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417765F-5ABD-4BA3-B40F-A067A3665F33}" type="slidenum">
              <a:rPr kumimoji="1" lang="ja-JP" altLang="en-US" smtClean="0"/>
              <a:t>‹#›</a:t>
            </a:fld>
            <a:endParaRPr kumimoji="1" lang="ja-JP" altLang="en-US"/>
          </a:p>
        </p:txBody>
      </p:sp>
    </p:spTree>
    <p:extLst>
      <p:ext uri="{BB962C8B-B14F-4D97-AF65-F5344CB8AC3E}">
        <p14:creationId xmlns:p14="http://schemas.microsoft.com/office/powerpoint/2010/main" val="306101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296918" y="2923113"/>
            <a:ext cx="8017312" cy="696717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9550033" y="2923113"/>
            <a:ext cx="8017312" cy="696717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531276D-5773-43AF-A592-A5B638507506}" type="datetimeFigureOut">
              <a:rPr kumimoji="1" lang="ja-JP" altLang="en-US" smtClean="0"/>
              <a:t>2024/11/19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417765F-5ABD-4BA3-B40F-A067A3665F33}" type="slidenum">
              <a:rPr kumimoji="1" lang="ja-JP" altLang="en-US" smtClean="0"/>
              <a:t>‹#›</a:t>
            </a:fld>
            <a:endParaRPr kumimoji="1" lang="ja-JP" altLang="en-US"/>
          </a:p>
        </p:txBody>
      </p:sp>
    </p:spTree>
    <p:extLst>
      <p:ext uri="{BB962C8B-B14F-4D97-AF65-F5344CB8AC3E}">
        <p14:creationId xmlns:p14="http://schemas.microsoft.com/office/powerpoint/2010/main" val="3538111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299375" y="584623"/>
            <a:ext cx="16270427" cy="212243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99376" y="2691807"/>
            <a:ext cx="7980467" cy="1319213"/>
          </a:xfrm>
        </p:spPr>
        <p:txBody>
          <a:bodyPr anchor="b"/>
          <a:lstStyle>
            <a:lvl1pPr marL="0" indent="0">
              <a:buNone/>
              <a:defRPr sz="3714" b="1"/>
            </a:lvl1pPr>
            <a:lvl2pPr marL="707426" indent="0">
              <a:buNone/>
              <a:defRPr sz="3095" b="1"/>
            </a:lvl2pPr>
            <a:lvl3pPr marL="1414851" indent="0">
              <a:buNone/>
              <a:defRPr sz="2785" b="1"/>
            </a:lvl3pPr>
            <a:lvl4pPr marL="2122277" indent="0">
              <a:buNone/>
              <a:defRPr sz="2476" b="1"/>
            </a:lvl4pPr>
            <a:lvl5pPr marL="2829702" indent="0">
              <a:buNone/>
              <a:defRPr sz="2476" b="1"/>
            </a:lvl5pPr>
            <a:lvl6pPr marL="3537128" indent="0">
              <a:buNone/>
              <a:defRPr sz="2476" b="1"/>
            </a:lvl6pPr>
            <a:lvl7pPr marL="4244553" indent="0">
              <a:buNone/>
              <a:defRPr sz="2476" b="1"/>
            </a:lvl7pPr>
            <a:lvl8pPr marL="4951979" indent="0">
              <a:buNone/>
              <a:defRPr sz="2476" b="1"/>
            </a:lvl8pPr>
            <a:lvl9pPr marL="5659404" indent="0">
              <a:buNone/>
              <a:defRPr sz="2476" b="1"/>
            </a:lvl9pPr>
          </a:lstStyle>
          <a:p>
            <a:pPr lvl="0"/>
            <a:r>
              <a:rPr lang="ja-JP" altLang="en-US"/>
              <a:t>マスター テキストの書式設定</a:t>
            </a:r>
          </a:p>
        </p:txBody>
      </p:sp>
      <p:sp>
        <p:nvSpPr>
          <p:cNvPr id="4" name="Content Placeholder 3"/>
          <p:cNvSpPr>
            <a:spLocks noGrp="1"/>
          </p:cNvSpPr>
          <p:nvPr>
            <p:ph sz="half" idx="2"/>
          </p:nvPr>
        </p:nvSpPr>
        <p:spPr>
          <a:xfrm>
            <a:off x="1299376" y="4011019"/>
            <a:ext cx="7980467" cy="589960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9550033" y="2691807"/>
            <a:ext cx="8019769" cy="1319213"/>
          </a:xfrm>
        </p:spPr>
        <p:txBody>
          <a:bodyPr anchor="b"/>
          <a:lstStyle>
            <a:lvl1pPr marL="0" indent="0">
              <a:buNone/>
              <a:defRPr sz="3714" b="1"/>
            </a:lvl1pPr>
            <a:lvl2pPr marL="707426" indent="0">
              <a:buNone/>
              <a:defRPr sz="3095" b="1"/>
            </a:lvl2pPr>
            <a:lvl3pPr marL="1414851" indent="0">
              <a:buNone/>
              <a:defRPr sz="2785" b="1"/>
            </a:lvl3pPr>
            <a:lvl4pPr marL="2122277" indent="0">
              <a:buNone/>
              <a:defRPr sz="2476" b="1"/>
            </a:lvl4pPr>
            <a:lvl5pPr marL="2829702" indent="0">
              <a:buNone/>
              <a:defRPr sz="2476" b="1"/>
            </a:lvl5pPr>
            <a:lvl6pPr marL="3537128" indent="0">
              <a:buNone/>
              <a:defRPr sz="2476" b="1"/>
            </a:lvl6pPr>
            <a:lvl7pPr marL="4244553" indent="0">
              <a:buNone/>
              <a:defRPr sz="2476" b="1"/>
            </a:lvl7pPr>
            <a:lvl8pPr marL="4951979" indent="0">
              <a:buNone/>
              <a:defRPr sz="2476" b="1"/>
            </a:lvl8pPr>
            <a:lvl9pPr marL="5659404" indent="0">
              <a:buNone/>
              <a:defRPr sz="2476" b="1"/>
            </a:lvl9pPr>
          </a:lstStyle>
          <a:p>
            <a:pPr lvl="0"/>
            <a:r>
              <a:rPr lang="ja-JP" altLang="en-US"/>
              <a:t>マスター テキストの書式設定</a:t>
            </a:r>
          </a:p>
        </p:txBody>
      </p:sp>
      <p:sp>
        <p:nvSpPr>
          <p:cNvPr id="6" name="Content Placeholder 5"/>
          <p:cNvSpPr>
            <a:spLocks noGrp="1"/>
          </p:cNvSpPr>
          <p:nvPr>
            <p:ph sz="quarter" idx="4"/>
          </p:nvPr>
        </p:nvSpPr>
        <p:spPr>
          <a:xfrm>
            <a:off x="9550033" y="4011019"/>
            <a:ext cx="8019769" cy="589960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531276D-5773-43AF-A592-A5B638507506}" type="datetimeFigureOut">
              <a:rPr kumimoji="1" lang="ja-JP" altLang="en-US" smtClean="0"/>
              <a:t>2024/11/19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417765F-5ABD-4BA3-B40F-A067A3665F33}" type="slidenum">
              <a:rPr kumimoji="1" lang="ja-JP" altLang="en-US" smtClean="0"/>
              <a:t>‹#›</a:t>
            </a:fld>
            <a:endParaRPr kumimoji="1" lang="ja-JP" altLang="en-US"/>
          </a:p>
        </p:txBody>
      </p:sp>
    </p:spTree>
    <p:extLst>
      <p:ext uri="{BB962C8B-B14F-4D97-AF65-F5344CB8AC3E}">
        <p14:creationId xmlns:p14="http://schemas.microsoft.com/office/powerpoint/2010/main" val="3755530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531276D-5773-43AF-A592-A5B638507506}" type="datetimeFigureOut">
              <a:rPr kumimoji="1" lang="ja-JP" altLang="en-US" smtClean="0"/>
              <a:t>2024/11/19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417765F-5ABD-4BA3-B40F-A067A3665F33}" type="slidenum">
              <a:rPr kumimoji="1" lang="ja-JP" altLang="en-US" smtClean="0"/>
              <a:t>‹#›</a:t>
            </a:fld>
            <a:endParaRPr kumimoji="1" lang="ja-JP" altLang="en-US"/>
          </a:p>
        </p:txBody>
      </p:sp>
    </p:spTree>
    <p:extLst>
      <p:ext uri="{BB962C8B-B14F-4D97-AF65-F5344CB8AC3E}">
        <p14:creationId xmlns:p14="http://schemas.microsoft.com/office/powerpoint/2010/main" val="4258451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1276D-5773-43AF-A592-A5B638507506}" type="datetimeFigureOut">
              <a:rPr kumimoji="1" lang="ja-JP" altLang="en-US" smtClean="0"/>
              <a:t>2024/11/19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417765F-5ABD-4BA3-B40F-A067A3665F33}" type="slidenum">
              <a:rPr kumimoji="1" lang="ja-JP" altLang="en-US" smtClean="0"/>
              <a:t>‹#›</a:t>
            </a:fld>
            <a:endParaRPr kumimoji="1" lang="ja-JP" altLang="en-US"/>
          </a:p>
        </p:txBody>
      </p:sp>
    </p:spTree>
    <p:extLst>
      <p:ext uri="{BB962C8B-B14F-4D97-AF65-F5344CB8AC3E}">
        <p14:creationId xmlns:p14="http://schemas.microsoft.com/office/powerpoint/2010/main" val="2964972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299376" y="732049"/>
            <a:ext cx="6084215" cy="2562172"/>
          </a:xfrm>
        </p:spPr>
        <p:txBody>
          <a:bodyPr anchor="b"/>
          <a:lstStyle>
            <a:lvl1pPr>
              <a:defRPr sz="4951"/>
            </a:lvl1pPr>
          </a:lstStyle>
          <a:p>
            <a:r>
              <a:rPr lang="ja-JP" altLang="en-US"/>
              <a:t>マスター タイトルの書式設定</a:t>
            </a:r>
            <a:endParaRPr lang="en-US" dirty="0"/>
          </a:p>
        </p:txBody>
      </p:sp>
      <p:sp>
        <p:nvSpPr>
          <p:cNvPr id="3" name="Content Placeholder 2"/>
          <p:cNvSpPr>
            <a:spLocks noGrp="1"/>
          </p:cNvSpPr>
          <p:nvPr>
            <p:ph idx="1"/>
          </p:nvPr>
        </p:nvSpPr>
        <p:spPr>
          <a:xfrm>
            <a:off x="8019769" y="1581024"/>
            <a:ext cx="9550033" cy="7803441"/>
          </a:xfrm>
        </p:spPr>
        <p:txBody>
          <a:bodyPr/>
          <a:lstStyle>
            <a:lvl1pPr>
              <a:defRPr sz="4951"/>
            </a:lvl1pPr>
            <a:lvl2pPr>
              <a:defRPr sz="4332"/>
            </a:lvl2pPr>
            <a:lvl3pPr>
              <a:defRPr sz="3714"/>
            </a:lvl3pPr>
            <a:lvl4pPr>
              <a:defRPr sz="3095"/>
            </a:lvl4pPr>
            <a:lvl5pPr>
              <a:defRPr sz="3095"/>
            </a:lvl5pPr>
            <a:lvl6pPr>
              <a:defRPr sz="3095"/>
            </a:lvl6pPr>
            <a:lvl7pPr>
              <a:defRPr sz="3095"/>
            </a:lvl7pPr>
            <a:lvl8pPr>
              <a:defRPr sz="3095"/>
            </a:lvl8pPr>
            <a:lvl9pPr>
              <a:defRPr sz="309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299376" y="3294221"/>
            <a:ext cx="6084215" cy="6102953"/>
          </a:xfrm>
        </p:spPr>
        <p:txBody>
          <a:bodyPr/>
          <a:lstStyle>
            <a:lvl1pPr marL="0" indent="0">
              <a:buNone/>
              <a:defRPr sz="2476"/>
            </a:lvl1pPr>
            <a:lvl2pPr marL="707426" indent="0">
              <a:buNone/>
              <a:defRPr sz="2166"/>
            </a:lvl2pPr>
            <a:lvl3pPr marL="1414851" indent="0">
              <a:buNone/>
              <a:defRPr sz="1857"/>
            </a:lvl3pPr>
            <a:lvl4pPr marL="2122277" indent="0">
              <a:buNone/>
              <a:defRPr sz="1547"/>
            </a:lvl4pPr>
            <a:lvl5pPr marL="2829702" indent="0">
              <a:buNone/>
              <a:defRPr sz="1547"/>
            </a:lvl5pPr>
            <a:lvl6pPr marL="3537128" indent="0">
              <a:buNone/>
              <a:defRPr sz="1547"/>
            </a:lvl6pPr>
            <a:lvl7pPr marL="4244553" indent="0">
              <a:buNone/>
              <a:defRPr sz="1547"/>
            </a:lvl7pPr>
            <a:lvl8pPr marL="4951979" indent="0">
              <a:buNone/>
              <a:defRPr sz="1547"/>
            </a:lvl8pPr>
            <a:lvl9pPr marL="5659404" indent="0">
              <a:buNone/>
              <a:defRPr sz="154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531276D-5773-43AF-A592-A5B638507506}" type="datetimeFigureOut">
              <a:rPr kumimoji="1" lang="ja-JP" altLang="en-US" smtClean="0"/>
              <a:t>2024/11/19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417765F-5ABD-4BA3-B40F-A067A3665F33}" type="slidenum">
              <a:rPr kumimoji="1" lang="ja-JP" altLang="en-US" smtClean="0"/>
              <a:t>‹#›</a:t>
            </a:fld>
            <a:endParaRPr kumimoji="1" lang="ja-JP" altLang="en-US"/>
          </a:p>
        </p:txBody>
      </p:sp>
    </p:spTree>
    <p:extLst>
      <p:ext uri="{BB962C8B-B14F-4D97-AF65-F5344CB8AC3E}">
        <p14:creationId xmlns:p14="http://schemas.microsoft.com/office/powerpoint/2010/main" val="1541095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299376" y="732049"/>
            <a:ext cx="6084215" cy="2562172"/>
          </a:xfrm>
        </p:spPr>
        <p:txBody>
          <a:bodyPr anchor="b"/>
          <a:lstStyle>
            <a:lvl1pPr>
              <a:defRPr sz="4951"/>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019769" y="1581024"/>
            <a:ext cx="9550033" cy="7803441"/>
          </a:xfrm>
        </p:spPr>
        <p:txBody>
          <a:bodyPr anchor="t"/>
          <a:lstStyle>
            <a:lvl1pPr marL="0" indent="0">
              <a:buNone/>
              <a:defRPr sz="4951"/>
            </a:lvl1pPr>
            <a:lvl2pPr marL="707426" indent="0">
              <a:buNone/>
              <a:defRPr sz="4332"/>
            </a:lvl2pPr>
            <a:lvl3pPr marL="1414851" indent="0">
              <a:buNone/>
              <a:defRPr sz="3714"/>
            </a:lvl3pPr>
            <a:lvl4pPr marL="2122277" indent="0">
              <a:buNone/>
              <a:defRPr sz="3095"/>
            </a:lvl4pPr>
            <a:lvl5pPr marL="2829702" indent="0">
              <a:buNone/>
              <a:defRPr sz="3095"/>
            </a:lvl5pPr>
            <a:lvl6pPr marL="3537128" indent="0">
              <a:buNone/>
              <a:defRPr sz="3095"/>
            </a:lvl6pPr>
            <a:lvl7pPr marL="4244553" indent="0">
              <a:buNone/>
              <a:defRPr sz="3095"/>
            </a:lvl7pPr>
            <a:lvl8pPr marL="4951979" indent="0">
              <a:buNone/>
              <a:defRPr sz="3095"/>
            </a:lvl8pPr>
            <a:lvl9pPr marL="5659404" indent="0">
              <a:buNone/>
              <a:defRPr sz="309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299376" y="3294221"/>
            <a:ext cx="6084215" cy="6102953"/>
          </a:xfrm>
        </p:spPr>
        <p:txBody>
          <a:bodyPr/>
          <a:lstStyle>
            <a:lvl1pPr marL="0" indent="0">
              <a:buNone/>
              <a:defRPr sz="2476"/>
            </a:lvl1pPr>
            <a:lvl2pPr marL="707426" indent="0">
              <a:buNone/>
              <a:defRPr sz="2166"/>
            </a:lvl2pPr>
            <a:lvl3pPr marL="1414851" indent="0">
              <a:buNone/>
              <a:defRPr sz="1857"/>
            </a:lvl3pPr>
            <a:lvl4pPr marL="2122277" indent="0">
              <a:buNone/>
              <a:defRPr sz="1547"/>
            </a:lvl4pPr>
            <a:lvl5pPr marL="2829702" indent="0">
              <a:buNone/>
              <a:defRPr sz="1547"/>
            </a:lvl5pPr>
            <a:lvl6pPr marL="3537128" indent="0">
              <a:buNone/>
              <a:defRPr sz="1547"/>
            </a:lvl6pPr>
            <a:lvl7pPr marL="4244553" indent="0">
              <a:buNone/>
              <a:defRPr sz="1547"/>
            </a:lvl7pPr>
            <a:lvl8pPr marL="4951979" indent="0">
              <a:buNone/>
              <a:defRPr sz="1547"/>
            </a:lvl8pPr>
            <a:lvl9pPr marL="5659404" indent="0">
              <a:buNone/>
              <a:defRPr sz="154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531276D-5773-43AF-A592-A5B638507506}" type="datetimeFigureOut">
              <a:rPr kumimoji="1" lang="ja-JP" altLang="en-US" smtClean="0"/>
              <a:t>2024/11/19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417765F-5ABD-4BA3-B40F-A067A3665F33}" type="slidenum">
              <a:rPr kumimoji="1" lang="ja-JP" altLang="en-US" smtClean="0"/>
              <a:t>‹#›</a:t>
            </a:fld>
            <a:endParaRPr kumimoji="1" lang="ja-JP" altLang="en-US"/>
          </a:p>
        </p:txBody>
      </p:sp>
    </p:spTree>
    <p:extLst>
      <p:ext uri="{BB962C8B-B14F-4D97-AF65-F5344CB8AC3E}">
        <p14:creationId xmlns:p14="http://schemas.microsoft.com/office/powerpoint/2010/main" val="1615069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6918" y="584623"/>
            <a:ext cx="16270427" cy="212243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96918" y="2923113"/>
            <a:ext cx="16270427" cy="696717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296918" y="10177518"/>
            <a:ext cx="4244459" cy="584623"/>
          </a:xfrm>
          <a:prstGeom prst="rect">
            <a:avLst/>
          </a:prstGeom>
        </p:spPr>
        <p:txBody>
          <a:bodyPr vert="horz" lIns="91440" tIns="45720" rIns="91440" bIns="45720" rtlCol="0" anchor="ctr"/>
          <a:lstStyle>
            <a:lvl1pPr algn="l">
              <a:defRPr sz="1857">
                <a:solidFill>
                  <a:schemeClr val="tx1">
                    <a:tint val="75000"/>
                  </a:schemeClr>
                </a:solidFill>
              </a:defRPr>
            </a:lvl1pPr>
          </a:lstStyle>
          <a:p>
            <a:fld id="{A531276D-5773-43AF-A592-A5B638507506}" type="datetimeFigureOut">
              <a:rPr kumimoji="1" lang="ja-JP" altLang="en-US" smtClean="0"/>
              <a:t>2024/11/19</a:t>
            </a:fld>
            <a:endParaRPr kumimoji="1" lang="ja-JP" altLang="en-US"/>
          </a:p>
        </p:txBody>
      </p:sp>
      <p:sp>
        <p:nvSpPr>
          <p:cNvPr id="5" name="Footer Placeholder 4"/>
          <p:cNvSpPr>
            <a:spLocks noGrp="1"/>
          </p:cNvSpPr>
          <p:nvPr>
            <p:ph type="ftr" sz="quarter" idx="3"/>
          </p:nvPr>
        </p:nvSpPr>
        <p:spPr>
          <a:xfrm>
            <a:off x="6248787" y="10177518"/>
            <a:ext cx="6366689" cy="584623"/>
          </a:xfrm>
          <a:prstGeom prst="rect">
            <a:avLst/>
          </a:prstGeom>
        </p:spPr>
        <p:txBody>
          <a:bodyPr vert="horz" lIns="91440" tIns="45720" rIns="91440" bIns="45720" rtlCol="0" anchor="ctr"/>
          <a:lstStyle>
            <a:lvl1pPr algn="ctr">
              <a:defRPr sz="1857">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3322886" y="10177518"/>
            <a:ext cx="4244459" cy="584623"/>
          </a:xfrm>
          <a:prstGeom prst="rect">
            <a:avLst/>
          </a:prstGeom>
        </p:spPr>
        <p:txBody>
          <a:bodyPr vert="horz" lIns="91440" tIns="45720" rIns="91440" bIns="45720" rtlCol="0" anchor="ctr"/>
          <a:lstStyle>
            <a:lvl1pPr algn="r">
              <a:defRPr sz="1857">
                <a:solidFill>
                  <a:schemeClr val="tx1">
                    <a:tint val="75000"/>
                  </a:schemeClr>
                </a:solidFill>
              </a:defRPr>
            </a:lvl1pPr>
          </a:lstStyle>
          <a:p>
            <a:fld id="{D417765F-5ABD-4BA3-B40F-A067A3665F33}" type="slidenum">
              <a:rPr kumimoji="1" lang="ja-JP" altLang="en-US" smtClean="0"/>
              <a:t>‹#›</a:t>
            </a:fld>
            <a:endParaRPr kumimoji="1" lang="ja-JP" altLang="en-US"/>
          </a:p>
        </p:txBody>
      </p:sp>
    </p:spTree>
    <p:extLst>
      <p:ext uri="{BB962C8B-B14F-4D97-AF65-F5344CB8AC3E}">
        <p14:creationId xmlns:p14="http://schemas.microsoft.com/office/powerpoint/2010/main" val="16032958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414851" rtl="0" eaLnBrk="1" latinLnBrk="0" hangingPunct="1">
        <a:lnSpc>
          <a:spcPct val="90000"/>
        </a:lnSpc>
        <a:spcBef>
          <a:spcPct val="0"/>
        </a:spcBef>
        <a:buNone/>
        <a:defRPr kumimoji="1" sz="6808" kern="1200">
          <a:solidFill>
            <a:schemeClr val="tx1"/>
          </a:solidFill>
          <a:latin typeface="+mj-lt"/>
          <a:ea typeface="+mj-ea"/>
          <a:cs typeface="+mj-cs"/>
        </a:defRPr>
      </a:lvl1pPr>
    </p:titleStyle>
    <p:bodyStyle>
      <a:lvl1pPr marL="353713" indent="-353713" algn="l" defTabSz="1414851" rtl="0" eaLnBrk="1" latinLnBrk="0" hangingPunct="1">
        <a:lnSpc>
          <a:spcPct val="90000"/>
        </a:lnSpc>
        <a:spcBef>
          <a:spcPts val="1547"/>
        </a:spcBef>
        <a:buFont typeface="Arial" panose="020B0604020202020204" pitchFamily="34" charset="0"/>
        <a:buChar char="•"/>
        <a:defRPr kumimoji="1" sz="4332" kern="1200">
          <a:solidFill>
            <a:schemeClr val="tx1"/>
          </a:solidFill>
          <a:latin typeface="+mn-lt"/>
          <a:ea typeface="+mn-ea"/>
          <a:cs typeface="+mn-cs"/>
        </a:defRPr>
      </a:lvl1pPr>
      <a:lvl2pPr marL="1061138" indent="-353713" algn="l" defTabSz="1414851" rtl="0" eaLnBrk="1" latinLnBrk="0" hangingPunct="1">
        <a:lnSpc>
          <a:spcPct val="90000"/>
        </a:lnSpc>
        <a:spcBef>
          <a:spcPts val="774"/>
        </a:spcBef>
        <a:buFont typeface="Arial" panose="020B0604020202020204" pitchFamily="34" charset="0"/>
        <a:buChar char="•"/>
        <a:defRPr kumimoji="1" sz="3714" kern="1200">
          <a:solidFill>
            <a:schemeClr val="tx1"/>
          </a:solidFill>
          <a:latin typeface="+mn-lt"/>
          <a:ea typeface="+mn-ea"/>
          <a:cs typeface="+mn-cs"/>
        </a:defRPr>
      </a:lvl2pPr>
      <a:lvl3pPr marL="1768564" indent="-353713" algn="l" defTabSz="1414851" rtl="0" eaLnBrk="1" latinLnBrk="0" hangingPunct="1">
        <a:lnSpc>
          <a:spcPct val="90000"/>
        </a:lnSpc>
        <a:spcBef>
          <a:spcPts val="774"/>
        </a:spcBef>
        <a:buFont typeface="Arial" panose="020B0604020202020204" pitchFamily="34" charset="0"/>
        <a:buChar char="•"/>
        <a:defRPr kumimoji="1" sz="3095" kern="1200">
          <a:solidFill>
            <a:schemeClr val="tx1"/>
          </a:solidFill>
          <a:latin typeface="+mn-lt"/>
          <a:ea typeface="+mn-ea"/>
          <a:cs typeface="+mn-cs"/>
        </a:defRPr>
      </a:lvl3pPr>
      <a:lvl4pPr marL="2475989" indent="-353713" algn="l" defTabSz="1414851" rtl="0" eaLnBrk="1" latinLnBrk="0" hangingPunct="1">
        <a:lnSpc>
          <a:spcPct val="90000"/>
        </a:lnSpc>
        <a:spcBef>
          <a:spcPts val="774"/>
        </a:spcBef>
        <a:buFont typeface="Arial" panose="020B0604020202020204" pitchFamily="34" charset="0"/>
        <a:buChar char="•"/>
        <a:defRPr kumimoji="1" sz="2785" kern="1200">
          <a:solidFill>
            <a:schemeClr val="tx1"/>
          </a:solidFill>
          <a:latin typeface="+mn-lt"/>
          <a:ea typeface="+mn-ea"/>
          <a:cs typeface="+mn-cs"/>
        </a:defRPr>
      </a:lvl4pPr>
      <a:lvl5pPr marL="3183415" indent="-353713" algn="l" defTabSz="1414851" rtl="0" eaLnBrk="1" latinLnBrk="0" hangingPunct="1">
        <a:lnSpc>
          <a:spcPct val="90000"/>
        </a:lnSpc>
        <a:spcBef>
          <a:spcPts val="774"/>
        </a:spcBef>
        <a:buFont typeface="Arial" panose="020B0604020202020204" pitchFamily="34" charset="0"/>
        <a:buChar char="•"/>
        <a:defRPr kumimoji="1" sz="2785" kern="1200">
          <a:solidFill>
            <a:schemeClr val="tx1"/>
          </a:solidFill>
          <a:latin typeface="+mn-lt"/>
          <a:ea typeface="+mn-ea"/>
          <a:cs typeface="+mn-cs"/>
        </a:defRPr>
      </a:lvl5pPr>
      <a:lvl6pPr marL="3890841" indent="-353713" algn="l" defTabSz="1414851" rtl="0" eaLnBrk="1" latinLnBrk="0" hangingPunct="1">
        <a:lnSpc>
          <a:spcPct val="90000"/>
        </a:lnSpc>
        <a:spcBef>
          <a:spcPts val="774"/>
        </a:spcBef>
        <a:buFont typeface="Arial" panose="020B0604020202020204" pitchFamily="34" charset="0"/>
        <a:buChar char="•"/>
        <a:defRPr kumimoji="1" sz="2785" kern="1200">
          <a:solidFill>
            <a:schemeClr val="tx1"/>
          </a:solidFill>
          <a:latin typeface="+mn-lt"/>
          <a:ea typeface="+mn-ea"/>
          <a:cs typeface="+mn-cs"/>
        </a:defRPr>
      </a:lvl6pPr>
      <a:lvl7pPr marL="4598266" indent="-353713" algn="l" defTabSz="1414851" rtl="0" eaLnBrk="1" latinLnBrk="0" hangingPunct="1">
        <a:lnSpc>
          <a:spcPct val="90000"/>
        </a:lnSpc>
        <a:spcBef>
          <a:spcPts val="774"/>
        </a:spcBef>
        <a:buFont typeface="Arial" panose="020B0604020202020204" pitchFamily="34" charset="0"/>
        <a:buChar char="•"/>
        <a:defRPr kumimoji="1" sz="2785" kern="1200">
          <a:solidFill>
            <a:schemeClr val="tx1"/>
          </a:solidFill>
          <a:latin typeface="+mn-lt"/>
          <a:ea typeface="+mn-ea"/>
          <a:cs typeface="+mn-cs"/>
        </a:defRPr>
      </a:lvl7pPr>
      <a:lvl8pPr marL="5305692" indent="-353713" algn="l" defTabSz="1414851" rtl="0" eaLnBrk="1" latinLnBrk="0" hangingPunct="1">
        <a:lnSpc>
          <a:spcPct val="90000"/>
        </a:lnSpc>
        <a:spcBef>
          <a:spcPts val="774"/>
        </a:spcBef>
        <a:buFont typeface="Arial" panose="020B0604020202020204" pitchFamily="34" charset="0"/>
        <a:buChar char="•"/>
        <a:defRPr kumimoji="1" sz="2785" kern="1200">
          <a:solidFill>
            <a:schemeClr val="tx1"/>
          </a:solidFill>
          <a:latin typeface="+mn-lt"/>
          <a:ea typeface="+mn-ea"/>
          <a:cs typeface="+mn-cs"/>
        </a:defRPr>
      </a:lvl8pPr>
      <a:lvl9pPr marL="6013117" indent="-353713" algn="l" defTabSz="1414851" rtl="0" eaLnBrk="1" latinLnBrk="0" hangingPunct="1">
        <a:lnSpc>
          <a:spcPct val="90000"/>
        </a:lnSpc>
        <a:spcBef>
          <a:spcPts val="774"/>
        </a:spcBef>
        <a:buFont typeface="Arial" panose="020B0604020202020204" pitchFamily="34" charset="0"/>
        <a:buChar char="•"/>
        <a:defRPr kumimoji="1" sz="2785" kern="1200">
          <a:solidFill>
            <a:schemeClr val="tx1"/>
          </a:solidFill>
          <a:latin typeface="+mn-lt"/>
          <a:ea typeface="+mn-ea"/>
          <a:cs typeface="+mn-cs"/>
        </a:defRPr>
      </a:lvl9pPr>
    </p:bodyStyle>
    <p:otherStyle>
      <a:defPPr>
        <a:defRPr lang="en-US"/>
      </a:defPPr>
      <a:lvl1pPr marL="0" algn="l" defTabSz="1414851" rtl="0" eaLnBrk="1" latinLnBrk="0" hangingPunct="1">
        <a:defRPr kumimoji="1" sz="2785" kern="1200">
          <a:solidFill>
            <a:schemeClr val="tx1"/>
          </a:solidFill>
          <a:latin typeface="+mn-lt"/>
          <a:ea typeface="+mn-ea"/>
          <a:cs typeface="+mn-cs"/>
        </a:defRPr>
      </a:lvl1pPr>
      <a:lvl2pPr marL="707426" algn="l" defTabSz="1414851" rtl="0" eaLnBrk="1" latinLnBrk="0" hangingPunct="1">
        <a:defRPr kumimoji="1" sz="2785" kern="1200">
          <a:solidFill>
            <a:schemeClr val="tx1"/>
          </a:solidFill>
          <a:latin typeface="+mn-lt"/>
          <a:ea typeface="+mn-ea"/>
          <a:cs typeface="+mn-cs"/>
        </a:defRPr>
      </a:lvl2pPr>
      <a:lvl3pPr marL="1414851" algn="l" defTabSz="1414851" rtl="0" eaLnBrk="1" latinLnBrk="0" hangingPunct="1">
        <a:defRPr kumimoji="1" sz="2785" kern="1200">
          <a:solidFill>
            <a:schemeClr val="tx1"/>
          </a:solidFill>
          <a:latin typeface="+mn-lt"/>
          <a:ea typeface="+mn-ea"/>
          <a:cs typeface="+mn-cs"/>
        </a:defRPr>
      </a:lvl3pPr>
      <a:lvl4pPr marL="2122277" algn="l" defTabSz="1414851" rtl="0" eaLnBrk="1" latinLnBrk="0" hangingPunct="1">
        <a:defRPr kumimoji="1" sz="2785" kern="1200">
          <a:solidFill>
            <a:schemeClr val="tx1"/>
          </a:solidFill>
          <a:latin typeface="+mn-lt"/>
          <a:ea typeface="+mn-ea"/>
          <a:cs typeface="+mn-cs"/>
        </a:defRPr>
      </a:lvl4pPr>
      <a:lvl5pPr marL="2829702" algn="l" defTabSz="1414851" rtl="0" eaLnBrk="1" latinLnBrk="0" hangingPunct="1">
        <a:defRPr kumimoji="1" sz="2785" kern="1200">
          <a:solidFill>
            <a:schemeClr val="tx1"/>
          </a:solidFill>
          <a:latin typeface="+mn-lt"/>
          <a:ea typeface="+mn-ea"/>
          <a:cs typeface="+mn-cs"/>
        </a:defRPr>
      </a:lvl5pPr>
      <a:lvl6pPr marL="3537128" algn="l" defTabSz="1414851" rtl="0" eaLnBrk="1" latinLnBrk="0" hangingPunct="1">
        <a:defRPr kumimoji="1" sz="2785" kern="1200">
          <a:solidFill>
            <a:schemeClr val="tx1"/>
          </a:solidFill>
          <a:latin typeface="+mn-lt"/>
          <a:ea typeface="+mn-ea"/>
          <a:cs typeface="+mn-cs"/>
        </a:defRPr>
      </a:lvl6pPr>
      <a:lvl7pPr marL="4244553" algn="l" defTabSz="1414851" rtl="0" eaLnBrk="1" latinLnBrk="0" hangingPunct="1">
        <a:defRPr kumimoji="1" sz="2785" kern="1200">
          <a:solidFill>
            <a:schemeClr val="tx1"/>
          </a:solidFill>
          <a:latin typeface="+mn-lt"/>
          <a:ea typeface="+mn-ea"/>
          <a:cs typeface="+mn-cs"/>
        </a:defRPr>
      </a:lvl7pPr>
      <a:lvl8pPr marL="4951979" algn="l" defTabSz="1414851" rtl="0" eaLnBrk="1" latinLnBrk="0" hangingPunct="1">
        <a:defRPr kumimoji="1" sz="2785" kern="1200">
          <a:solidFill>
            <a:schemeClr val="tx1"/>
          </a:solidFill>
          <a:latin typeface="+mn-lt"/>
          <a:ea typeface="+mn-ea"/>
          <a:cs typeface="+mn-cs"/>
        </a:defRPr>
      </a:lvl8pPr>
      <a:lvl9pPr marL="5659404" algn="l" defTabSz="1414851" rtl="0" eaLnBrk="1" latinLnBrk="0" hangingPunct="1">
        <a:defRPr kumimoji="1" sz="27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7.png"/><Relationship Id="rId7" Type="http://schemas.openxmlformats.org/officeDocument/2006/relationships/image" Target="../media/image60.png"/><Relationship Id="rId12"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9.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52.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image" Target="../media/image92.pn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6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4817403-076C-1D0B-3444-7C9CDF655AC9}"/>
              </a:ext>
            </a:extLst>
          </p:cNvPr>
          <p:cNvSpPr/>
          <p:nvPr/>
        </p:nvSpPr>
        <p:spPr>
          <a:xfrm>
            <a:off x="-414973" y="842954"/>
            <a:ext cx="18966052" cy="9898266"/>
          </a:xfrm>
          <a:prstGeom prst="rect">
            <a:avLst/>
          </a:prstGeom>
          <a:noFill/>
        </p:spPr>
        <p:txBody>
          <a:bodyPr wrap="none" lIns="149270" tIns="74634" rIns="149270" bIns="74634">
            <a:spAutoFit/>
          </a:bodyPr>
          <a:lstStyle/>
          <a:p>
            <a:pPr algn="ctr"/>
            <a:r>
              <a:rPr lang="en-US" altLang="ja-JP" sz="5878" dirty="0">
                <a:ln w="0"/>
                <a:solidFill>
                  <a:srgbClr val="0000FF"/>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NPO</a:t>
            </a:r>
            <a:r>
              <a:rPr lang="ja-JP" altLang="en-US" sz="5878" dirty="0">
                <a:ln w="0"/>
                <a:solidFill>
                  <a:srgbClr val="0000FF"/>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法人　東洋医療を考える会</a:t>
            </a:r>
            <a:endParaRPr lang="en-US" altLang="ja-JP" sz="5878" dirty="0">
              <a:ln w="0"/>
              <a:solidFill>
                <a:srgbClr val="0000FF"/>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endParaRPr>
          </a:p>
          <a:p>
            <a:pPr algn="ctr"/>
            <a:r>
              <a:rPr lang="ja-JP" altLang="en-US" sz="5878" dirty="0">
                <a:ln w="0"/>
                <a:solidFill>
                  <a:srgbClr val="0000FF"/>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２０２４年　第</a:t>
            </a:r>
            <a:r>
              <a:rPr lang="en-US" altLang="ja-JP" sz="5878" dirty="0">
                <a:ln w="0"/>
                <a:solidFill>
                  <a:srgbClr val="0000FF"/>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20</a:t>
            </a:r>
            <a:r>
              <a:rPr lang="ja-JP" altLang="en-US" sz="5878" dirty="0">
                <a:ln w="0"/>
                <a:solidFill>
                  <a:srgbClr val="0000FF"/>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回定期総会　講演</a:t>
            </a:r>
            <a:endParaRPr lang="en-US" altLang="ja-JP" sz="5878" dirty="0">
              <a:ln w="0"/>
              <a:solidFill>
                <a:srgbClr val="0000FF"/>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endParaRPr>
          </a:p>
          <a:p>
            <a:pPr algn="ctr"/>
            <a:r>
              <a:rPr lang="ja-JP" altLang="en-US" sz="22528"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鍼灸医学と</a:t>
            </a:r>
            <a:endParaRPr lang="en-US" altLang="ja-JP" sz="22528"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endParaRPr>
          </a:p>
          <a:p>
            <a:pPr algn="ctr"/>
            <a:r>
              <a:rPr lang="ja-JP" altLang="en-US" sz="22528"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保険について</a:t>
            </a:r>
            <a:endParaRPr lang="en-US" altLang="ja-JP" sz="22528"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endParaRPr>
          </a:p>
          <a:p>
            <a:pPr algn="r"/>
            <a:r>
              <a:rPr lang="en-US" altLang="ja-JP" sz="6530" dirty="0">
                <a:ln w="0"/>
                <a:effectLst>
                  <a:outerShdw blurRad="38100" dist="19050" dir="2700000" algn="tl" rotWithShape="0">
                    <a:schemeClr val="dk1">
                      <a:alpha val="40000"/>
                    </a:schemeClr>
                  </a:outerShdw>
                </a:effectLst>
              </a:rPr>
              <a:t>2024</a:t>
            </a:r>
            <a:r>
              <a:rPr lang="ja-JP" altLang="en-US" sz="6530" dirty="0">
                <a:ln w="0"/>
                <a:effectLst>
                  <a:outerShdw blurRad="38100" dist="19050" dir="2700000" algn="tl" rotWithShape="0">
                    <a:schemeClr val="dk1">
                      <a:alpha val="40000"/>
                    </a:schemeClr>
                  </a:outerShdw>
                </a:effectLst>
              </a:rPr>
              <a:t>年</a:t>
            </a:r>
            <a:r>
              <a:rPr lang="en-US" altLang="ja-JP" sz="6530" dirty="0">
                <a:ln w="0"/>
                <a:effectLst>
                  <a:outerShdw blurRad="38100" dist="19050" dir="2700000" algn="tl" rotWithShape="0">
                    <a:schemeClr val="dk1">
                      <a:alpha val="40000"/>
                    </a:schemeClr>
                  </a:outerShdw>
                </a:effectLst>
              </a:rPr>
              <a:t>11</a:t>
            </a:r>
            <a:r>
              <a:rPr lang="ja-JP" altLang="en-US" sz="6530" dirty="0">
                <a:ln w="0"/>
                <a:effectLst>
                  <a:outerShdw blurRad="38100" dist="19050" dir="2700000" algn="tl" rotWithShape="0">
                    <a:schemeClr val="dk1">
                      <a:alpha val="40000"/>
                    </a:schemeClr>
                  </a:outerShdw>
                </a:effectLst>
              </a:rPr>
              <a:t>月</a:t>
            </a:r>
            <a:r>
              <a:rPr lang="en-US" altLang="ja-JP" sz="6530" dirty="0">
                <a:ln w="0"/>
                <a:effectLst>
                  <a:outerShdw blurRad="38100" dist="19050" dir="2700000" algn="tl" rotWithShape="0">
                    <a:schemeClr val="dk1">
                      <a:alpha val="40000"/>
                    </a:schemeClr>
                  </a:outerShdw>
                </a:effectLst>
              </a:rPr>
              <a:t>24</a:t>
            </a:r>
            <a:r>
              <a:rPr lang="ja-JP" altLang="en-US" sz="6530" dirty="0">
                <a:ln w="0"/>
                <a:effectLst>
                  <a:outerShdw blurRad="38100" dist="19050" dir="2700000" algn="tl" rotWithShape="0">
                    <a:schemeClr val="dk1">
                      <a:alpha val="40000"/>
                    </a:schemeClr>
                  </a:outerShdw>
                </a:effectLst>
              </a:rPr>
              <a:t>日</a:t>
            </a:r>
            <a:r>
              <a:rPr lang="en-US" altLang="ja-JP" sz="6530" dirty="0">
                <a:ln w="0"/>
                <a:effectLst>
                  <a:outerShdw blurRad="38100" dist="19050" dir="2700000" algn="tl" rotWithShape="0">
                    <a:schemeClr val="dk1">
                      <a:alpha val="40000"/>
                    </a:schemeClr>
                  </a:outerShdw>
                </a:effectLst>
              </a:rPr>
              <a:t>(</a:t>
            </a:r>
            <a:r>
              <a:rPr lang="ja-JP" altLang="en-US" sz="6530" dirty="0">
                <a:ln w="0"/>
                <a:effectLst>
                  <a:outerShdw blurRad="38100" dist="19050" dir="2700000" algn="tl" rotWithShape="0">
                    <a:schemeClr val="dk1">
                      <a:alpha val="40000"/>
                    </a:schemeClr>
                  </a:outerShdw>
                </a:effectLst>
              </a:rPr>
              <a:t>日</a:t>
            </a:r>
            <a:r>
              <a:rPr lang="en-US" altLang="ja-JP" sz="6530" dirty="0">
                <a:ln w="0"/>
                <a:effectLst>
                  <a:outerShdw blurRad="38100" dist="19050" dir="2700000" algn="tl" rotWithShape="0">
                    <a:schemeClr val="dk1">
                      <a:alpha val="40000"/>
                    </a:schemeClr>
                  </a:outerShdw>
                </a:effectLst>
              </a:rPr>
              <a:t>)</a:t>
            </a:r>
            <a:endParaRPr lang="ja-JP" altLang="en-US" sz="653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8368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C550318-0C58-46A1-AB79-FA00140D1F37}"/>
              </a:ext>
            </a:extLst>
          </p:cNvPr>
          <p:cNvSpPr txBox="1"/>
          <p:nvPr/>
        </p:nvSpPr>
        <p:spPr>
          <a:xfrm>
            <a:off x="6471019" y="357165"/>
            <a:ext cx="5115206"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心配なこと</a:t>
            </a:r>
            <a:endPar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p:txBody>
      </p:sp>
      <p:sp>
        <p:nvSpPr>
          <p:cNvPr id="5" name="テキスト ボックス 4">
            <a:extLst>
              <a:ext uri="{FF2B5EF4-FFF2-40B4-BE49-F238E27FC236}">
                <a16:creationId xmlns:a16="http://schemas.microsoft.com/office/drawing/2014/main" id="{77E1402C-64C5-9A6C-D2CE-08F8594DF52E}"/>
              </a:ext>
            </a:extLst>
          </p:cNvPr>
          <p:cNvSpPr txBox="1"/>
          <p:nvPr/>
        </p:nvSpPr>
        <p:spPr>
          <a:xfrm>
            <a:off x="239671" y="2070558"/>
            <a:ext cx="6893391"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西洋医学では</a:t>
            </a:r>
            <a:r>
              <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p>
        </p:txBody>
      </p:sp>
      <p:sp>
        <p:nvSpPr>
          <p:cNvPr id="6" name="テキスト ボックス 5">
            <a:extLst>
              <a:ext uri="{FF2B5EF4-FFF2-40B4-BE49-F238E27FC236}">
                <a16:creationId xmlns:a16="http://schemas.microsoft.com/office/drawing/2014/main" id="{675B3F6E-E17A-7D8D-9A04-C6177789D473}"/>
              </a:ext>
            </a:extLst>
          </p:cNvPr>
          <p:cNvSpPr txBox="1"/>
          <p:nvPr/>
        </p:nvSpPr>
        <p:spPr>
          <a:xfrm>
            <a:off x="11594411" y="2136740"/>
            <a:ext cx="6893393"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東洋医学では</a:t>
            </a:r>
            <a:r>
              <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p>
        </p:txBody>
      </p:sp>
      <p:pic>
        <p:nvPicPr>
          <p:cNvPr id="7" name="図 6">
            <a:extLst>
              <a:ext uri="{FF2B5EF4-FFF2-40B4-BE49-F238E27FC236}">
                <a16:creationId xmlns:a16="http://schemas.microsoft.com/office/drawing/2014/main" id="{D7BF2B99-2BED-BA67-7B1B-45DEB772BEF9}"/>
              </a:ext>
            </a:extLst>
          </p:cNvPr>
          <p:cNvPicPr>
            <a:picLocks noChangeAspect="1"/>
          </p:cNvPicPr>
          <p:nvPr/>
        </p:nvPicPr>
        <p:blipFill>
          <a:blip r:embed="rId2"/>
          <a:stretch>
            <a:fillRect/>
          </a:stretch>
        </p:blipFill>
        <p:spPr>
          <a:xfrm>
            <a:off x="156695" y="3857943"/>
            <a:ext cx="8440935" cy="6765636"/>
          </a:xfrm>
          <a:prstGeom prst="rect">
            <a:avLst/>
          </a:prstGeom>
        </p:spPr>
      </p:pic>
      <p:pic>
        <p:nvPicPr>
          <p:cNvPr id="8" name="図 7">
            <a:extLst>
              <a:ext uri="{FF2B5EF4-FFF2-40B4-BE49-F238E27FC236}">
                <a16:creationId xmlns:a16="http://schemas.microsoft.com/office/drawing/2014/main" id="{A2F35B46-5023-63A2-68AD-B300505C21DE}"/>
              </a:ext>
            </a:extLst>
          </p:cNvPr>
          <p:cNvPicPr>
            <a:picLocks noChangeAspect="1"/>
          </p:cNvPicPr>
          <p:nvPr/>
        </p:nvPicPr>
        <p:blipFill>
          <a:blip r:embed="rId3"/>
          <a:stretch>
            <a:fillRect/>
          </a:stretch>
        </p:blipFill>
        <p:spPr>
          <a:xfrm>
            <a:off x="10192893" y="3573990"/>
            <a:ext cx="8440934" cy="7039192"/>
          </a:xfrm>
          <a:prstGeom prst="rect">
            <a:avLst/>
          </a:prstGeom>
        </p:spPr>
      </p:pic>
    </p:spTree>
    <p:extLst>
      <p:ext uri="{BB962C8B-B14F-4D97-AF65-F5344CB8AC3E}">
        <p14:creationId xmlns:p14="http://schemas.microsoft.com/office/powerpoint/2010/main" val="3481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C2C6E89-072B-4F7C-271E-5F961D2E5D7A}"/>
              </a:ext>
            </a:extLst>
          </p:cNvPr>
          <p:cNvSpPr/>
          <p:nvPr/>
        </p:nvSpPr>
        <p:spPr>
          <a:xfrm>
            <a:off x="72153" y="2384795"/>
            <a:ext cx="18719959" cy="6782926"/>
          </a:xfrm>
          <a:prstGeom prst="rect">
            <a:avLst/>
          </a:prstGeom>
          <a:noFill/>
        </p:spPr>
        <p:txBody>
          <a:bodyPr wrap="none" lIns="149270" tIns="74634" rIns="149270" bIns="74634">
            <a:spAutoFit/>
          </a:bodyPr>
          <a:lstStyle/>
          <a:p>
            <a:pPr algn="ctr" defTabSz="1492761">
              <a:defRPr/>
            </a:pPr>
            <a:r>
              <a:rPr lang="ja-JP" altLang="en-US" sz="14366" dirty="0">
                <a:ln w="0"/>
                <a:solidFill>
                  <a:srgbClr val="FF0000"/>
                </a:solidFill>
                <a:effectLst>
                  <a:outerShdw blurRad="38100" dist="19050" dir="2700000" algn="tl" rotWithShape="0">
                    <a:prstClr val="black">
                      <a:alpha val="40000"/>
                    </a:prstClr>
                  </a:outerShdw>
                </a:effectLst>
                <a:latin typeface="HG創英角ﾎﾟｯﾌﾟ体" panose="040B0A09000000000000" pitchFamily="49" charset="-128"/>
                <a:ea typeface="HG創英角ﾎﾟｯﾌﾟ体" panose="040B0A09000000000000" pitchFamily="49" charset="-128"/>
              </a:rPr>
              <a:t>②東洋医学の基本</a:t>
            </a:r>
            <a:endParaRPr lang="en-US" altLang="ja-JP" sz="14366" dirty="0">
              <a:ln w="0"/>
              <a:solidFill>
                <a:srgbClr val="FF0000"/>
              </a:solidFill>
              <a:effectLst>
                <a:outerShdw blurRad="38100" dist="19050" dir="2700000" algn="tl" rotWithShape="0">
                  <a:prstClr val="black">
                    <a:alpha val="40000"/>
                  </a:prstClr>
                </a:outerShdw>
              </a:effectLst>
              <a:latin typeface="HG創英角ﾎﾟｯﾌﾟ体" panose="040B0A09000000000000" pitchFamily="49" charset="-128"/>
              <a:ea typeface="HG創英角ﾎﾟｯﾌﾟ体" panose="040B0A09000000000000" pitchFamily="49" charset="-128"/>
            </a:endParaRPr>
          </a:p>
          <a:p>
            <a:pPr algn="ctr" defTabSz="1492761">
              <a:defRPr/>
            </a:pPr>
            <a:endParaRPr lang="en-US" altLang="ja-JP" sz="14366" dirty="0">
              <a:ln w="0"/>
              <a:solidFill>
                <a:srgbClr val="FF0000"/>
              </a:solidFill>
              <a:effectLst>
                <a:outerShdw blurRad="38100" dist="19050" dir="2700000" algn="tl" rotWithShape="0">
                  <a:prstClr val="black">
                    <a:alpha val="40000"/>
                  </a:prstClr>
                </a:outerShdw>
              </a:effectLst>
              <a:latin typeface="HG創英角ﾎﾟｯﾌﾟ体" panose="040B0A09000000000000" pitchFamily="49" charset="-128"/>
              <a:ea typeface="HG創英角ﾎﾟｯﾌﾟ体" panose="040B0A09000000000000" pitchFamily="49" charset="-128"/>
            </a:endParaRPr>
          </a:p>
          <a:p>
            <a:pPr algn="ctr" defTabSz="1492761">
              <a:defRPr/>
            </a:pPr>
            <a:r>
              <a:rPr lang="ja-JP" altLang="en-US" sz="14366" dirty="0">
                <a:ln w="0"/>
                <a:solidFill>
                  <a:srgbClr val="0000FF"/>
                </a:solidFill>
                <a:effectLst>
                  <a:outerShdw blurRad="38100" dist="19050" dir="2700000" algn="tl" rotWithShape="0">
                    <a:prstClr val="black">
                      <a:alpha val="40000"/>
                    </a:prstClr>
                  </a:outerShdw>
                </a:effectLst>
                <a:latin typeface="HG創英角ﾎﾟｯﾌﾟ体" panose="040B0A09000000000000" pitchFamily="49" charset="-128"/>
                <a:ea typeface="HG創英角ﾎﾟｯﾌﾟ体" panose="040B0A09000000000000" pitchFamily="49" charset="-128"/>
              </a:rPr>
              <a:t>おなかはすべての根本</a:t>
            </a:r>
            <a:endParaRPr lang="en-US" altLang="ja-JP" sz="14366" dirty="0">
              <a:ln w="0"/>
              <a:solidFill>
                <a:srgbClr val="0000FF"/>
              </a:solidFill>
              <a:effectLst>
                <a:outerShdw blurRad="38100" dist="19050" dir="2700000" algn="tl" rotWithShape="0">
                  <a:prstClr val="black">
                    <a:alpha val="40000"/>
                  </a:prstClr>
                </a:outerShdw>
              </a:effectLst>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365786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CFBB05-508B-9FF3-F408-CEFB632F5FAA}"/>
              </a:ext>
            </a:extLst>
          </p:cNvPr>
          <p:cNvSpPr/>
          <p:nvPr/>
        </p:nvSpPr>
        <p:spPr>
          <a:xfrm>
            <a:off x="852444" y="262802"/>
            <a:ext cx="15191924" cy="1507251"/>
          </a:xfrm>
          <a:prstGeom prst="rect">
            <a:avLst/>
          </a:prstGeom>
          <a:noFill/>
        </p:spPr>
        <p:txBody>
          <a:bodyPr wrap="square" lIns="149270" tIns="74634" rIns="149270" bIns="74634">
            <a:spAutoFit/>
          </a:bodyPr>
          <a:lstStyle/>
          <a:p>
            <a:pPr algn="ctr"/>
            <a:r>
              <a:rPr lang="ja-JP" altLang="en-US" sz="8815"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一口に東洋医学といっても</a:t>
            </a:r>
            <a:r>
              <a:rPr lang="en-US" altLang="ja-JP" sz="8815"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endParaRPr lang="ja-JP" altLang="en-US" sz="8815" dirty="0">
              <a:ln w="0"/>
              <a:effectLst>
                <a:outerShdw blurRad="38100" dist="19050" dir="2700000" algn="tl" rotWithShape="0">
                  <a:schemeClr val="dk1">
                    <a:alpha val="40000"/>
                  </a:schemeClr>
                </a:outerShdw>
              </a:effectLst>
            </a:endParaRPr>
          </a:p>
        </p:txBody>
      </p:sp>
      <p:pic>
        <p:nvPicPr>
          <p:cNvPr id="3" name="図 2">
            <a:extLst>
              <a:ext uri="{FF2B5EF4-FFF2-40B4-BE49-F238E27FC236}">
                <a16:creationId xmlns:a16="http://schemas.microsoft.com/office/drawing/2014/main" id="{85D974C2-63C5-227E-9F05-CAC4EEE815F8}"/>
              </a:ext>
            </a:extLst>
          </p:cNvPr>
          <p:cNvPicPr>
            <a:picLocks noChangeAspect="1"/>
          </p:cNvPicPr>
          <p:nvPr/>
        </p:nvPicPr>
        <p:blipFill>
          <a:blip r:embed="rId2"/>
          <a:stretch>
            <a:fillRect/>
          </a:stretch>
        </p:blipFill>
        <p:spPr>
          <a:xfrm>
            <a:off x="96053" y="2034048"/>
            <a:ext cx="3644428" cy="3644428"/>
          </a:xfrm>
          <a:prstGeom prst="rect">
            <a:avLst/>
          </a:prstGeom>
        </p:spPr>
      </p:pic>
      <p:sp>
        <p:nvSpPr>
          <p:cNvPr id="4" name="正方形/長方形 3">
            <a:extLst>
              <a:ext uri="{FF2B5EF4-FFF2-40B4-BE49-F238E27FC236}">
                <a16:creationId xmlns:a16="http://schemas.microsoft.com/office/drawing/2014/main" id="{76C3F1CA-6D6E-D7C9-DF11-B8F75A4FA763}"/>
              </a:ext>
            </a:extLst>
          </p:cNvPr>
          <p:cNvSpPr/>
          <p:nvPr/>
        </p:nvSpPr>
        <p:spPr>
          <a:xfrm>
            <a:off x="9048678" y="2034046"/>
            <a:ext cx="9650968" cy="8591626"/>
          </a:xfrm>
          <a:prstGeom prst="rect">
            <a:avLst/>
          </a:prstGeom>
          <a:noFill/>
        </p:spPr>
        <p:txBody>
          <a:bodyPr wrap="square" lIns="149270" tIns="74634" rIns="149270" bIns="74634">
            <a:spAutoFit/>
          </a:bodyPr>
          <a:lstStyle/>
          <a:p>
            <a:pPr algn="ctr"/>
            <a:r>
              <a:rPr lang="ja-JP" altLang="en-US" sz="7836"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インド・チベット</a:t>
            </a:r>
            <a:endParaRPr lang="en-US" altLang="ja-JP" sz="7836"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7836"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を源流</a:t>
            </a:r>
            <a:endParaRPr lang="en-US" altLang="ja-JP" sz="7836"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7836"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7836"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約６０００年経過</a:t>
            </a:r>
            <a:endParaRPr lang="en-US" altLang="ja-JP" sz="7836"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endParaRPr lang="en-US" altLang="ja-JP" sz="7836"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7836"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様々な国に</a:t>
            </a:r>
            <a:endParaRPr lang="en-US" altLang="ja-JP" sz="7836"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7836"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様々な</a:t>
            </a:r>
            <a:r>
              <a:rPr lang="ja-JP" altLang="en-US" sz="7836"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流派</a:t>
            </a:r>
            <a:r>
              <a:rPr lang="ja-JP" altLang="en-US" sz="7836"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が存在</a:t>
            </a:r>
            <a:endParaRPr lang="ja-JP" altLang="en-US" sz="7836" dirty="0">
              <a:ln w="0"/>
              <a:effectLst>
                <a:outerShdw blurRad="38100" dist="19050" dir="2700000" algn="tl" rotWithShape="0">
                  <a:schemeClr val="dk1">
                    <a:alpha val="40000"/>
                  </a:schemeClr>
                </a:outerShdw>
              </a:effectLst>
            </a:endParaRPr>
          </a:p>
        </p:txBody>
      </p:sp>
      <p:pic>
        <p:nvPicPr>
          <p:cNvPr id="8" name="図 7">
            <a:extLst>
              <a:ext uri="{FF2B5EF4-FFF2-40B4-BE49-F238E27FC236}">
                <a16:creationId xmlns:a16="http://schemas.microsoft.com/office/drawing/2014/main" id="{80C23F48-3A62-A740-C71E-0B242DF2B1D7}"/>
              </a:ext>
            </a:extLst>
          </p:cNvPr>
          <p:cNvPicPr>
            <a:picLocks noChangeAspect="1"/>
          </p:cNvPicPr>
          <p:nvPr/>
        </p:nvPicPr>
        <p:blipFill>
          <a:blip r:embed="rId3"/>
          <a:stretch>
            <a:fillRect/>
          </a:stretch>
        </p:blipFill>
        <p:spPr>
          <a:xfrm>
            <a:off x="115642" y="5678477"/>
            <a:ext cx="5097001" cy="4589253"/>
          </a:xfrm>
          <a:prstGeom prst="rect">
            <a:avLst/>
          </a:prstGeom>
        </p:spPr>
      </p:pic>
      <p:pic>
        <p:nvPicPr>
          <p:cNvPr id="9" name="図 8">
            <a:extLst>
              <a:ext uri="{FF2B5EF4-FFF2-40B4-BE49-F238E27FC236}">
                <a16:creationId xmlns:a16="http://schemas.microsoft.com/office/drawing/2014/main" id="{E103F486-C12A-4D94-832A-CC0646629F5B}"/>
              </a:ext>
            </a:extLst>
          </p:cNvPr>
          <p:cNvPicPr>
            <a:picLocks noChangeAspect="1"/>
          </p:cNvPicPr>
          <p:nvPr/>
        </p:nvPicPr>
        <p:blipFill>
          <a:blip r:embed="rId4"/>
          <a:stretch>
            <a:fillRect/>
          </a:stretch>
        </p:blipFill>
        <p:spPr>
          <a:xfrm>
            <a:off x="4998719" y="2854589"/>
            <a:ext cx="4612319" cy="5349197"/>
          </a:xfrm>
          <a:prstGeom prst="rect">
            <a:avLst/>
          </a:prstGeom>
        </p:spPr>
      </p:pic>
      <p:sp>
        <p:nvSpPr>
          <p:cNvPr id="10" name="正方形/長方形 9">
            <a:extLst>
              <a:ext uri="{FF2B5EF4-FFF2-40B4-BE49-F238E27FC236}">
                <a16:creationId xmlns:a16="http://schemas.microsoft.com/office/drawing/2014/main" id="{C906E087-60A7-69D7-CCA1-CE949AC49129}"/>
              </a:ext>
            </a:extLst>
          </p:cNvPr>
          <p:cNvSpPr/>
          <p:nvPr/>
        </p:nvSpPr>
        <p:spPr>
          <a:xfrm>
            <a:off x="5910846" y="8446540"/>
            <a:ext cx="2979317" cy="1155616"/>
          </a:xfrm>
          <a:prstGeom prst="rect">
            <a:avLst/>
          </a:prstGeom>
          <a:noFill/>
        </p:spPr>
        <p:txBody>
          <a:bodyPr wrap="square" lIns="149270" tIns="74634" rIns="149270" bIns="74634">
            <a:spAutoFit/>
          </a:bodyPr>
          <a:lstStyle/>
          <a:p>
            <a:pPr algn="ctr"/>
            <a:r>
              <a:rPr lang="ja-JP" altLang="en-US" sz="6530"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足心道</a:t>
            </a:r>
          </a:p>
        </p:txBody>
      </p:sp>
      <p:sp>
        <p:nvSpPr>
          <p:cNvPr id="11" name="正方形/長方形 10">
            <a:extLst>
              <a:ext uri="{FF2B5EF4-FFF2-40B4-BE49-F238E27FC236}">
                <a16:creationId xmlns:a16="http://schemas.microsoft.com/office/drawing/2014/main" id="{91E135AC-61E4-3A66-8F26-9B91B0725508}"/>
              </a:ext>
            </a:extLst>
          </p:cNvPr>
          <p:cNvSpPr/>
          <p:nvPr/>
        </p:nvSpPr>
        <p:spPr>
          <a:xfrm>
            <a:off x="-7996" y="9871852"/>
            <a:ext cx="5373766" cy="753840"/>
          </a:xfrm>
          <a:prstGeom prst="rect">
            <a:avLst/>
          </a:prstGeom>
          <a:noFill/>
        </p:spPr>
        <p:txBody>
          <a:bodyPr wrap="square" lIns="149270" tIns="74634" rIns="149270" bIns="74634">
            <a:spAutoFit/>
          </a:bodyPr>
          <a:lstStyle/>
          <a:p>
            <a:pPr algn="ctr"/>
            <a:r>
              <a:rPr lang="ja-JP" altLang="en-US" sz="3919"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ハンドリフレクソロジー</a:t>
            </a:r>
          </a:p>
        </p:txBody>
      </p:sp>
    </p:spTree>
    <p:extLst>
      <p:ext uri="{BB962C8B-B14F-4D97-AF65-F5344CB8AC3E}">
        <p14:creationId xmlns:p14="http://schemas.microsoft.com/office/powerpoint/2010/main" val="120706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500"/>
                                        <p:tgtEl>
                                          <p:spTgt spid="4">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500"/>
                                        <p:tgtEl>
                                          <p:spTgt spid="4">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B3066AC-EACE-E4B6-B6D1-8841A532CF9F}"/>
              </a:ext>
            </a:extLst>
          </p:cNvPr>
          <p:cNvPicPr>
            <a:picLocks noChangeAspect="1"/>
          </p:cNvPicPr>
          <p:nvPr/>
        </p:nvPicPr>
        <p:blipFill>
          <a:blip r:embed="rId2"/>
          <a:stretch>
            <a:fillRect/>
          </a:stretch>
        </p:blipFill>
        <p:spPr>
          <a:xfrm>
            <a:off x="15234851" y="4648483"/>
            <a:ext cx="3513610" cy="4765601"/>
          </a:xfrm>
          <a:prstGeom prst="rect">
            <a:avLst/>
          </a:prstGeom>
        </p:spPr>
      </p:pic>
      <p:pic>
        <p:nvPicPr>
          <p:cNvPr id="7" name="図 6">
            <a:extLst>
              <a:ext uri="{FF2B5EF4-FFF2-40B4-BE49-F238E27FC236}">
                <a16:creationId xmlns:a16="http://schemas.microsoft.com/office/drawing/2014/main" id="{A1F21B2F-2F13-94CC-A363-B8F7DC6D021B}"/>
              </a:ext>
            </a:extLst>
          </p:cNvPr>
          <p:cNvPicPr>
            <a:picLocks noChangeAspect="1"/>
          </p:cNvPicPr>
          <p:nvPr/>
        </p:nvPicPr>
        <p:blipFill rotWithShape="1">
          <a:blip r:embed="rId3"/>
          <a:srcRect t="21930"/>
          <a:stretch/>
        </p:blipFill>
        <p:spPr>
          <a:xfrm>
            <a:off x="13343498" y="925279"/>
            <a:ext cx="3873650" cy="3024176"/>
          </a:xfrm>
          <a:prstGeom prst="rect">
            <a:avLst/>
          </a:prstGeom>
        </p:spPr>
      </p:pic>
      <p:pic>
        <p:nvPicPr>
          <p:cNvPr id="2" name="図 1">
            <a:extLst>
              <a:ext uri="{FF2B5EF4-FFF2-40B4-BE49-F238E27FC236}">
                <a16:creationId xmlns:a16="http://schemas.microsoft.com/office/drawing/2014/main" id="{0980BB81-86D7-A013-2D5E-30266338FAA6}"/>
              </a:ext>
            </a:extLst>
          </p:cNvPr>
          <p:cNvPicPr>
            <a:picLocks noChangeAspect="1"/>
          </p:cNvPicPr>
          <p:nvPr/>
        </p:nvPicPr>
        <p:blipFill>
          <a:blip r:embed="rId4"/>
          <a:stretch>
            <a:fillRect/>
          </a:stretch>
        </p:blipFill>
        <p:spPr>
          <a:xfrm>
            <a:off x="203873" y="2165586"/>
            <a:ext cx="4928382" cy="4959475"/>
          </a:xfrm>
          <a:prstGeom prst="rect">
            <a:avLst/>
          </a:prstGeom>
        </p:spPr>
      </p:pic>
      <p:pic>
        <p:nvPicPr>
          <p:cNvPr id="3" name="図 2">
            <a:extLst>
              <a:ext uri="{FF2B5EF4-FFF2-40B4-BE49-F238E27FC236}">
                <a16:creationId xmlns:a16="http://schemas.microsoft.com/office/drawing/2014/main" id="{180797D8-FA53-9285-B18C-08A7FC59D26C}"/>
              </a:ext>
            </a:extLst>
          </p:cNvPr>
          <p:cNvPicPr>
            <a:picLocks noChangeAspect="1"/>
          </p:cNvPicPr>
          <p:nvPr/>
        </p:nvPicPr>
        <p:blipFill>
          <a:blip r:embed="rId5"/>
          <a:stretch>
            <a:fillRect/>
          </a:stretch>
        </p:blipFill>
        <p:spPr>
          <a:xfrm>
            <a:off x="2200893" y="157169"/>
            <a:ext cx="4990570" cy="4959475"/>
          </a:xfrm>
          <a:prstGeom prst="rect">
            <a:avLst/>
          </a:prstGeom>
        </p:spPr>
      </p:pic>
      <p:pic>
        <p:nvPicPr>
          <p:cNvPr id="4" name="図 3">
            <a:extLst>
              <a:ext uri="{FF2B5EF4-FFF2-40B4-BE49-F238E27FC236}">
                <a16:creationId xmlns:a16="http://schemas.microsoft.com/office/drawing/2014/main" id="{8CE0D7A6-10A9-ECDA-E13F-3B2E2F5F60BE}"/>
              </a:ext>
            </a:extLst>
          </p:cNvPr>
          <p:cNvPicPr>
            <a:picLocks noChangeAspect="1"/>
          </p:cNvPicPr>
          <p:nvPr/>
        </p:nvPicPr>
        <p:blipFill>
          <a:blip r:embed="rId6"/>
          <a:stretch>
            <a:fillRect/>
          </a:stretch>
        </p:blipFill>
        <p:spPr>
          <a:xfrm>
            <a:off x="6510127" y="203668"/>
            <a:ext cx="3548581" cy="3723676"/>
          </a:xfrm>
          <a:prstGeom prst="rect">
            <a:avLst/>
          </a:prstGeom>
        </p:spPr>
      </p:pic>
      <p:pic>
        <p:nvPicPr>
          <p:cNvPr id="5" name="図 4">
            <a:extLst>
              <a:ext uri="{FF2B5EF4-FFF2-40B4-BE49-F238E27FC236}">
                <a16:creationId xmlns:a16="http://schemas.microsoft.com/office/drawing/2014/main" id="{9B1CF57C-E823-A596-35B6-C0979FEF8B80}"/>
              </a:ext>
            </a:extLst>
          </p:cNvPr>
          <p:cNvPicPr>
            <a:picLocks noChangeAspect="1"/>
          </p:cNvPicPr>
          <p:nvPr/>
        </p:nvPicPr>
        <p:blipFill rotWithShape="1">
          <a:blip r:embed="rId7"/>
          <a:srcRect t="19026" r="6207" b="22089"/>
          <a:stretch/>
        </p:blipFill>
        <p:spPr>
          <a:xfrm>
            <a:off x="9810060" y="3439839"/>
            <a:ext cx="6956103" cy="1574609"/>
          </a:xfrm>
          <a:prstGeom prst="rect">
            <a:avLst/>
          </a:prstGeom>
        </p:spPr>
      </p:pic>
      <p:pic>
        <p:nvPicPr>
          <p:cNvPr id="6" name="図 5">
            <a:extLst>
              <a:ext uri="{FF2B5EF4-FFF2-40B4-BE49-F238E27FC236}">
                <a16:creationId xmlns:a16="http://schemas.microsoft.com/office/drawing/2014/main" id="{4EEA8FEB-B297-D565-4137-6C92B0495568}"/>
              </a:ext>
            </a:extLst>
          </p:cNvPr>
          <p:cNvPicPr>
            <a:picLocks noChangeAspect="1"/>
          </p:cNvPicPr>
          <p:nvPr/>
        </p:nvPicPr>
        <p:blipFill>
          <a:blip r:embed="rId8"/>
          <a:stretch>
            <a:fillRect/>
          </a:stretch>
        </p:blipFill>
        <p:spPr>
          <a:xfrm>
            <a:off x="10112509" y="925277"/>
            <a:ext cx="3341033" cy="2480618"/>
          </a:xfrm>
          <a:prstGeom prst="rect">
            <a:avLst/>
          </a:prstGeom>
        </p:spPr>
      </p:pic>
      <p:pic>
        <p:nvPicPr>
          <p:cNvPr id="9" name="図 8">
            <a:extLst>
              <a:ext uri="{FF2B5EF4-FFF2-40B4-BE49-F238E27FC236}">
                <a16:creationId xmlns:a16="http://schemas.microsoft.com/office/drawing/2014/main" id="{1E7ED40F-4990-4A70-405E-7C6C4CED8196}"/>
              </a:ext>
            </a:extLst>
          </p:cNvPr>
          <p:cNvPicPr>
            <a:picLocks noChangeAspect="1"/>
          </p:cNvPicPr>
          <p:nvPr/>
        </p:nvPicPr>
        <p:blipFill>
          <a:blip r:embed="rId9"/>
          <a:stretch>
            <a:fillRect/>
          </a:stretch>
        </p:blipFill>
        <p:spPr>
          <a:xfrm>
            <a:off x="10639266" y="5535887"/>
            <a:ext cx="4555254" cy="4959475"/>
          </a:xfrm>
          <a:prstGeom prst="rect">
            <a:avLst/>
          </a:prstGeom>
        </p:spPr>
      </p:pic>
      <p:sp>
        <p:nvSpPr>
          <p:cNvPr id="11" name="正方形/長方形 10">
            <a:extLst>
              <a:ext uri="{FF2B5EF4-FFF2-40B4-BE49-F238E27FC236}">
                <a16:creationId xmlns:a16="http://schemas.microsoft.com/office/drawing/2014/main" id="{231FE1A7-88CB-0377-EE55-0FEE78BAD430}"/>
              </a:ext>
            </a:extLst>
          </p:cNvPr>
          <p:cNvSpPr/>
          <p:nvPr/>
        </p:nvSpPr>
        <p:spPr>
          <a:xfrm rot="735504">
            <a:off x="5729715" y="3876792"/>
            <a:ext cx="4990570" cy="5150236"/>
          </a:xfrm>
          <a:prstGeom prst="rect">
            <a:avLst/>
          </a:prstGeom>
          <a:noFill/>
        </p:spPr>
        <p:txBody>
          <a:bodyPr wrap="square" lIns="149270" tIns="74634" rIns="149270" bIns="74634">
            <a:spAutoFit/>
          </a:bodyPr>
          <a:lstStyle/>
          <a:p>
            <a:pPr algn="ctr"/>
            <a:r>
              <a:rPr lang="ja-JP" altLang="en-US" sz="32488" dirty="0">
                <a:ln w="0"/>
                <a:solidFill>
                  <a:srgbClr val="0000FF"/>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a:t>
            </a:r>
          </a:p>
        </p:txBody>
      </p:sp>
      <p:sp>
        <p:nvSpPr>
          <p:cNvPr id="12" name="正方形/長方形 11">
            <a:extLst>
              <a:ext uri="{FF2B5EF4-FFF2-40B4-BE49-F238E27FC236}">
                <a16:creationId xmlns:a16="http://schemas.microsoft.com/office/drawing/2014/main" id="{0BA43C35-04B1-0ACB-6758-A3EE8975C813}"/>
              </a:ext>
            </a:extLst>
          </p:cNvPr>
          <p:cNvSpPr/>
          <p:nvPr/>
        </p:nvSpPr>
        <p:spPr>
          <a:xfrm>
            <a:off x="1035314" y="7547562"/>
            <a:ext cx="8409166" cy="3165590"/>
          </a:xfrm>
          <a:prstGeom prst="rect">
            <a:avLst/>
          </a:prstGeom>
          <a:noFill/>
        </p:spPr>
        <p:txBody>
          <a:bodyPr wrap="square" lIns="149270" tIns="74634" rIns="149270" bIns="74634">
            <a:spAutoFit/>
          </a:bodyPr>
          <a:lstStyle/>
          <a:p>
            <a:pPr algn="ctr"/>
            <a:r>
              <a:rPr lang="ja-JP" altLang="en-US" sz="15672" kern="100" dirty="0">
                <a:solidFill>
                  <a:srgbClr val="FF0000"/>
                </a:solidFill>
                <a:ea typeface="HGP創英角ﾎﾟｯﾌﾟ体" panose="040B0A00000000000000" pitchFamily="50" charset="-128"/>
                <a:cs typeface="Times New Roman" panose="02020603050405020304" pitchFamily="18" charset="0"/>
              </a:rPr>
              <a:t>天人合一</a:t>
            </a:r>
            <a:endParaRPr lang="en-US" altLang="ja-JP" sz="15672" kern="100" dirty="0">
              <a:solidFill>
                <a:srgbClr val="FF0000"/>
              </a:solidFill>
              <a:ea typeface="HGP創英角ﾎﾟｯﾌﾟ体" panose="040B0A00000000000000" pitchFamily="50" charset="-128"/>
              <a:cs typeface="Times New Roman" panose="02020603050405020304" pitchFamily="18" charset="0"/>
            </a:endParaRPr>
          </a:p>
          <a:p>
            <a:pPr algn="ctr"/>
            <a:r>
              <a:rPr lang="ja-JP" altLang="en-US" sz="3919" kern="100" dirty="0">
                <a:ln w="0"/>
                <a:solidFill>
                  <a:srgbClr val="FF0000"/>
                </a:solidFill>
                <a:effectLst>
                  <a:outerShdw blurRad="38100" dist="19050" dir="2700000" algn="tl" rotWithShape="0">
                    <a:schemeClr val="dk1">
                      <a:alpha val="40000"/>
                    </a:schemeClr>
                  </a:outerShdw>
                </a:effectLst>
                <a:ea typeface="HGP創英角ﾎﾟｯﾌﾟ体" panose="040B0A00000000000000" pitchFamily="50" charset="-128"/>
                <a:cs typeface="Times New Roman" panose="02020603050405020304" pitchFamily="18" charset="0"/>
              </a:rPr>
              <a:t>てんじんごういつ</a:t>
            </a:r>
            <a:endParaRPr lang="ja-JP" altLang="en-US" sz="4571" dirty="0">
              <a:ln w="0"/>
              <a:solidFill>
                <a:srgbClr val="FF0000"/>
              </a:solidFill>
              <a:effectLst>
                <a:outerShdw blurRad="38100" dist="19050" dir="2700000" algn="tl" rotWithShape="0">
                  <a:schemeClr val="dk1">
                    <a:alpha val="40000"/>
                  </a:schemeClr>
                </a:outerShdw>
              </a:effectLst>
            </a:endParaRPr>
          </a:p>
        </p:txBody>
      </p:sp>
      <p:sp>
        <p:nvSpPr>
          <p:cNvPr id="13" name="正方形/長方形 12">
            <a:extLst>
              <a:ext uri="{FF2B5EF4-FFF2-40B4-BE49-F238E27FC236}">
                <a16:creationId xmlns:a16="http://schemas.microsoft.com/office/drawing/2014/main" id="{499D242D-3C5E-FF6B-B31D-EA24D77CD153}"/>
              </a:ext>
            </a:extLst>
          </p:cNvPr>
          <p:cNvSpPr/>
          <p:nvPr/>
        </p:nvSpPr>
        <p:spPr>
          <a:xfrm>
            <a:off x="-637532" y="4933631"/>
            <a:ext cx="3591434" cy="2562476"/>
          </a:xfrm>
          <a:prstGeom prst="rect">
            <a:avLst/>
          </a:prstGeom>
          <a:noFill/>
        </p:spPr>
        <p:txBody>
          <a:bodyPr wrap="square" lIns="149270" tIns="74634" rIns="149270" bIns="74634">
            <a:spAutoFit/>
          </a:bodyPr>
          <a:lstStyle/>
          <a:p>
            <a:pPr algn="ctr"/>
            <a:r>
              <a:rPr lang="ja-JP" altLang="en-US" sz="15672" kern="100" dirty="0">
                <a:solidFill>
                  <a:srgbClr val="FF0000"/>
                </a:solidFill>
                <a:ea typeface="HGP創英角ﾎﾟｯﾌﾟ体" panose="040B0A00000000000000" pitchFamily="50" charset="-128"/>
                <a:cs typeface="Times New Roman" panose="02020603050405020304" pitchFamily="18" charset="0"/>
              </a:rPr>
              <a:t>天</a:t>
            </a:r>
            <a:endParaRPr lang="ja-JP" altLang="en-US" sz="18774" dirty="0">
              <a:ln w="0"/>
              <a:solidFill>
                <a:srgbClr val="FF0000"/>
              </a:solidFill>
              <a:effectLst>
                <a:outerShdw blurRad="38100" dist="19050" dir="2700000" algn="tl" rotWithShape="0">
                  <a:schemeClr val="dk1">
                    <a:alpha val="40000"/>
                  </a:schemeClr>
                </a:outerShdw>
              </a:effectLst>
            </a:endParaRPr>
          </a:p>
        </p:txBody>
      </p:sp>
      <p:sp>
        <p:nvSpPr>
          <p:cNvPr id="14" name="正方形/長方形 13">
            <a:extLst>
              <a:ext uri="{FF2B5EF4-FFF2-40B4-BE49-F238E27FC236}">
                <a16:creationId xmlns:a16="http://schemas.microsoft.com/office/drawing/2014/main" id="{F857E6DC-6A7D-C510-BACF-4F1E06BEB45F}"/>
              </a:ext>
            </a:extLst>
          </p:cNvPr>
          <p:cNvSpPr/>
          <p:nvPr/>
        </p:nvSpPr>
        <p:spPr>
          <a:xfrm>
            <a:off x="9540406" y="5070649"/>
            <a:ext cx="3591434" cy="3039850"/>
          </a:xfrm>
          <a:prstGeom prst="rect">
            <a:avLst/>
          </a:prstGeom>
          <a:noFill/>
        </p:spPr>
        <p:txBody>
          <a:bodyPr wrap="square" lIns="149270" tIns="74634" rIns="149270" bIns="74634">
            <a:spAutoFit/>
          </a:bodyPr>
          <a:lstStyle/>
          <a:p>
            <a:pPr algn="ctr"/>
            <a:r>
              <a:rPr lang="ja-JP" altLang="en-US" sz="18774"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人</a:t>
            </a:r>
          </a:p>
        </p:txBody>
      </p:sp>
    </p:spTree>
    <p:extLst>
      <p:ext uri="{BB962C8B-B14F-4D97-AF65-F5344CB8AC3E}">
        <p14:creationId xmlns:p14="http://schemas.microsoft.com/office/powerpoint/2010/main" val="271328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Effect transition="in" filter="fade">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animEffect transition="in" filter="fade">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1" nodeType="click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500" fill="hold"/>
                                        <p:tgtEl>
                                          <p:spTgt spid="12"/>
                                        </p:tgtEl>
                                        <p:attrNameLst>
                                          <p:attrName>ppt_w</p:attrName>
                                        </p:attrNameLst>
                                      </p:cBhvr>
                                      <p:tavLst>
                                        <p:tav tm="0">
                                          <p:val>
                                            <p:fltVal val="0"/>
                                          </p:val>
                                        </p:tav>
                                        <p:tav tm="100000">
                                          <p:val>
                                            <p:strVal val="#ppt_w"/>
                                          </p:val>
                                        </p:tav>
                                      </p:tavLst>
                                    </p:anim>
                                    <p:anim calcmode="lin" valueType="num">
                                      <p:cBhvr>
                                        <p:cTn id="81" dur="500" fill="hold"/>
                                        <p:tgtEl>
                                          <p:spTgt spid="12"/>
                                        </p:tgtEl>
                                        <p:attrNameLst>
                                          <p:attrName>ppt_h</p:attrName>
                                        </p:attrNameLst>
                                      </p:cBhvr>
                                      <p:tavLst>
                                        <p:tav tm="0">
                                          <p:val>
                                            <p:fltVal val="0"/>
                                          </p:val>
                                        </p:tav>
                                        <p:tav tm="100000">
                                          <p:val>
                                            <p:strVal val="#ppt_h"/>
                                          </p:val>
                                        </p:tav>
                                      </p:tavLst>
                                    </p:anim>
                                    <p:animEffect transition="in" filter="fade">
                                      <p:cBhvr>
                                        <p:cTn id="8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2" grpId="1"/>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7F02911-C3E7-8040-3E11-A4B7748B230F}"/>
              </a:ext>
            </a:extLst>
          </p:cNvPr>
          <p:cNvPicPr>
            <a:picLocks noChangeAspect="1"/>
          </p:cNvPicPr>
          <p:nvPr/>
        </p:nvPicPr>
        <p:blipFill rotWithShape="1">
          <a:blip r:embed="rId2"/>
          <a:srcRect t="21930"/>
          <a:stretch/>
        </p:blipFill>
        <p:spPr>
          <a:xfrm>
            <a:off x="4643137" y="1539990"/>
            <a:ext cx="6878760" cy="5370279"/>
          </a:xfrm>
          <a:prstGeom prst="rect">
            <a:avLst/>
          </a:prstGeom>
        </p:spPr>
      </p:pic>
      <p:pic>
        <p:nvPicPr>
          <p:cNvPr id="3" name="図 2">
            <a:extLst>
              <a:ext uri="{FF2B5EF4-FFF2-40B4-BE49-F238E27FC236}">
                <a16:creationId xmlns:a16="http://schemas.microsoft.com/office/drawing/2014/main" id="{910A4D70-4747-BC66-0203-BC9ACE44439C}"/>
              </a:ext>
            </a:extLst>
          </p:cNvPr>
          <p:cNvPicPr>
            <a:picLocks noChangeAspect="1"/>
          </p:cNvPicPr>
          <p:nvPr/>
        </p:nvPicPr>
        <p:blipFill rotWithShape="1">
          <a:blip r:embed="rId3"/>
          <a:srcRect l="5795" t="19026" r="6207" b="22089"/>
          <a:stretch/>
        </p:blipFill>
        <p:spPr>
          <a:xfrm>
            <a:off x="0" y="5782555"/>
            <a:ext cx="12989565" cy="1574609"/>
          </a:xfrm>
          <a:prstGeom prst="rect">
            <a:avLst/>
          </a:prstGeom>
        </p:spPr>
      </p:pic>
      <p:pic>
        <p:nvPicPr>
          <p:cNvPr id="4" name="図 3">
            <a:extLst>
              <a:ext uri="{FF2B5EF4-FFF2-40B4-BE49-F238E27FC236}">
                <a16:creationId xmlns:a16="http://schemas.microsoft.com/office/drawing/2014/main" id="{0967BD21-2940-013B-484B-D51E826DBA92}"/>
              </a:ext>
            </a:extLst>
          </p:cNvPr>
          <p:cNvPicPr>
            <a:picLocks noChangeAspect="1"/>
          </p:cNvPicPr>
          <p:nvPr/>
        </p:nvPicPr>
        <p:blipFill>
          <a:blip r:embed="rId4"/>
          <a:stretch>
            <a:fillRect/>
          </a:stretch>
        </p:blipFill>
        <p:spPr>
          <a:xfrm>
            <a:off x="216771" y="1130616"/>
            <a:ext cx="4870772" cy="4581956"/>
          </a:xfrm>
          <a:prstGeom prst="rect">
            <a:avLst/>
          </a:prstGeom>
        </p:spPr>
      </p:pic>
      <p:pic>
        <p:nvPicPr>
          <p:cNvPr id="5" name="図 4">
            <a:extLst>
              <a:ext uri="{FF2B5EF4-FFF2-40B4-BE49-F238E27FC236}">
                <a16:creationId xmlns:a16="http://schemas.microsoft.com/office/drawing/2014/main" id="{CB8938B0-E268-A8F3-AE7D-F416B730EB6E}"/>
              </a:ext>
            </a:extLst>
          </p:cNvPr>
          <p:cNvPicPr>
            <a:picLocks noChangeAspect="1"/>
          </p:cNvPicPr>
          <p:nvPr/>
        </p:nvPicPr>
        <p:blipFill>
          <a:blip r:embed="rId5"/>
          <a:stretch>
            <a:fillRect/>
          </a:stretch>
        </p:blipFill>
        <p:spPr>
          <a:xfrm>
            <a:off x="13147679" y="334091"/>
            <a:ext cx="4617797" cy="6926698"/>
          </a:xfrm>
          <a:prstGeom prst="rect">
            <a:avLst/>
          </a:prstGeom>
        </p:spPr>
      </p:pic>
      <p:sp>
        <p:nvSpPr>
          <p:cNvPr id="6" name="正方形/長方形 5">
            <a:extLst>
              <a:ext uri="{FF2B5EF4-FFF2-40B4-BE49-F238E27FC236}">
                <a16:creationId xmlns:a16="http://schemas.microsoft.com/office/drawing/2014/main" id="{E43F7896-52A3-7204-4CE1-32C30B1BE0A4}"/>
              </a:ext>
            </a:extLst>
          </p:cNvPr>
          <p:cNvSpPr/>
          <p:nvPr/>
        </p:nvSpPr>
        <p:spPr>
          <a:xfrm>
            <a:off x="3774761" y="7244431"/>
            <a:ext cx="10448853" cy="3843596"/>
          </a:xfrm>
          <a:prstGeom prst="rect">
            <a:avLst/>
          </a:prstGeom>
          <a:noFill/>
        </p:spPr>
        <p:txBody>
          <a:bodyPr wrap="square" lIns="149270" tIns="74634" rIns="149270" bIns="74634">
            <a:spAutoFit/>
          </a:bodyPr>
          <a:lstStyle/>
          <a:p>
            <a:pPr algn="ctr"/>
            <a:r>
              <a:rPr lang="ja-JP" altLang="en-US" sz="18774" kern="100" dirty="0">
                <a:solidFill>
                  <a:srgbClr val="FF0000"/>
                </a:solidFill>
                <a:ea typeface="HGP創英角ﾎﾟｯﾌﾟ体" panose="040B0A00000000000000" pitchFamily="50" charset="-128"/>
                <a:cs typeface="Times New Roman" panose="02020603050405020304" pitchFamily="18" charset="0"/>
              </a:rPr>
              <a:t>身土不二</a:t>
            </a:r>
            <a:endParaRPr lang="en-US" altLang="ja-JP" sz="18774" kern="100" dirty="0">
              <a:solidFill>
                <a:srgbClr val="FF0000"/>
              </a:solidFill>
              <a:ea typeface="HGP創英角ﾎﾟｯﾌﾟ体" panose="040B0A00000000000000" pitchFamily="50" charset="-128"/>
              <a:cs typeface="Times New Roman" panose="02020603050405020304" pitchFamily="18" charset="0"/>
            </a:endParaRPr>
          </a:p>
          <a:p>
            <a:pPr algn="ctr"/>
            <a:r>
              <a:rPr lang="ja-JP" altLang="en-US" sz="5223" kern="100" dirty="0">
                <a:ln w="0"/>
                <a:solidFill>
                  <a:srgbClr val="FF0000"/>
                </a:solidFill>
                <a:effectLst>
                  <a:outerShdw blurRad="38100" dist="19050" dir="2700000" algn="tl" rotWithShape="0">
                    <a:schemeClr val="dk1">
                      <a:alpha val="40000"/>
                    </a:schemeClr>
                  </a:outerShdw>
                </a:effectLst>
                <a:ea typeface="HGP創英角ﾎﾟｯﾌﾟ体" panose="040B0A00000000000000" pitchFamily="50" charset="-128"/>
                <a:cs typeface="Times New Roman" panose="02020603050405020304" pitchFamily="18" charset="0"/>
              </a:rPr>
              <a:t>しんどふに</a:t>
            </a:r>
            <a:endParaRPr lang="ja-JP" altLang="en-US" sz="8815"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6876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18CF6BD-7DE0-C3EE-F01C-AE5482569991}"/>
              </a:ext>
            </a:extLst>
          </p:cNvPr>
          <p:cNvPicPr>
            <a:picLocks noChangeAspect="1"/>
          </p:cNvPicPr>
          <p:nvPr/>
        </p:nvPicPr>
        <p:blipFill rotWithShape="1">
          <a:blip r:embed="rId3"/>
          <a:srcRect t="21930"/>
          <a:stretch/>
        </p:blipFill>
        <p:spPr>
          <a:xfrm>
            <a:off x="5183298" y="2580729"/>
            <a:ext cx="6878760" cy="5370279"/>
          </a:xfrm>
          <a:prstGeom prst="rect">
            <a:avLst/>
          </a:prstGeom>
        </p:spPr>
      </p:pic>
      <p:pic>
        <p:nvPicPr>
          <p:cNvPr id="2" name="図 1">
            <a:extLst>
              <a:ext uri="{FF2B5EF4-FFF2-40B4-BE49-F238E27FC236}">
                <a16:creationId xmlns:a16="http://schemas.microsoft.com/office/drawing/2014/main" id="{6B2BA1A9-335A-7CE2-FE42-EC9AC9755D67}"/>
              </a:ext>
            </a:extLst>
          </p:cNvPr>
          <p:cNvPicPr>
            <a:picLocks noChangeAspect="1"/>
          </p:cNvPicPr>
          <p:nvPr/>
        </p:nvPicPr>
        <p:blipFill rotWithShape="1">
          <a:blip r:embed="rId4"/>
          <a:srcRect l="5795" t="25968" r="6207" b="22089"/>
          <a:stretch/>
        </p:blipFill>
        <p:spPr>
          <a:xfrm>
            <a:off x="92939" y="6737943"/>
            <a:ext cx="12989565" cy="4359755"/>
          </a:xfrm>
          <a:prstGeom prst="rect">
            <a:avLst/>
          </a:prstGeom>
        </p:spPr>
      </p:pic>
      <p:pic>
        <p:nvPicPr>
          <p:cNvPr id="5" name="図 4">
            <a:extLst>
              <a:ext uri="{FF2B5EF4-FFF2-40B4-BE49-F238E27FC236}">
                <a16:creationId xmlns:a16="http://schemas.microsoft.com/office/drawing/2014/main" id="{A60E85CA-C302-B3BB-1643-855F235A1428}"/>
              </a:ext>
            </a:extLst>
          </p:cNvPr>
          <p:cNvPicPr>
            <a:picLocks noChangeAspect="1"/>
          </p:cNvPicPr>
          <p:nvPr/>
        </p:nvPicPr>
        <p:blipFill>
          <a:blip r:embed="rId5"/>
          <a:stretch>
            <a:fillRect/>
          </a:stretch>
        </p:blipFill>
        <p:spPr>
          <a:xfrm>
            <a:off x="425002" y="2580729"/>
            <a:ext cx="4419257" cy="4157214"/>
          </a:xfrm>
          <a:prstGeom prst="rect">
            <a:avLst/>
          </a:prstGeom>
        </p:spPr>
      </p:pic>
      <p:pic>
        <p:nvPicPr>
          <p:cNvPr id="6" name="図 5">
            <a:extLst>
              <a:ext uri="{FF2B5EF4-FFF2-40B4-BE49-F238E27FC236}">
                <a16:creationId xmlns:a16="http://schemas.microsoft.com/office/drawing/2014/main" id="{1C94B5DF-EA2C-1D13-AC50-7A44A383D066}"/>
              </a:ext>
            </a:extLst>
          </p:cNvPr>
          <p:cNvPicPr>
            <a:picLocks noChangeAspect="1"/>
          </p:cNvPicPr>
          <p:nvPr/>
        </p:nvPicPr>
        <p:blipFill>
          <a:blip r:embed="rId6"/>
          <a:stretch>
            <a:fillRect/>
          </a:stretch>
        </p:blipFill>
        <p:spPr>
          <a:xfrm>
            <a:off x="13082504" y="607965"/>
            <a:ext cx="4414313" cy="6621472"/>
          </a:xfrm>
          <a:prstGeom prst="rect">
            <a:avLst/>
          </a:prstGeom>
        </p:spPr>
      </p:pic>
      <p:sp>
        <p:nvSpPr>
          <p:cNvPr id="8" name="Oval 4">
            <a:extLst>
              <a:ext uri="{FF2B5EF4-FFF2-40B4-BE49-F238E27FC236}">
                <a16:creationId xmlns:a16="http://schemas.microsoft.com/office/drawing/2014/main" id="{0EB7A514-D220-1899-0C22-9A0F8CF27E17}"/>
              </a:ext>
            </a:extLst>
          </p:cNvPr>
          <p:cNvSpPr>
            <a:spLocks noChangeArrowheads="1"/>
          </p:cNvSpPr>
          <p:nvPr/>
        </p:nvSpPr>
        <p:spPr bwMode="auto">
          <a:xfrm>
            <a:off x="7236637" y="7229438"/>
            <a:ext cx="4053678" cy="2943923"/>
          </a:xfrm>
          <a:prstGeom prst="ellipse">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282" tIns="14513" rIns="121282" bIns="14513" numCol="1" anchor="t" anchorCtr="0" compatLnSpc="1">
            <a:prstTxWarp prst="textNoShape">
              <a:avLst/>
            </a:prstTxWarp>
          </a:bodyPr>
          <a:lstStyle/>
          <a:p>
            <a:endParaRPr lang="ja-JP" altLang="en-US" sz="3581"/>
          </a:p>
        </p:txBody>
      </p:sp>
      <p:sp>
        <p:nvSpPr>
          <p:cNvPr id="12" name="Oval 4">
            <a:extLst>
              <a:ext uri="{FF2B5EF4-FFF2-40B4-BE49-F238E27FC236}">
                <a16:creationId xmlns:a16="http://schemas.microsoft.com/office/drawing/2014/main" id="{5101598B-8C0C-A7C3-514D-59FBFAD63E4E}"/>
              </a:ext>
            </a:extLst>
          </p:cNvPr>
          <p:cNvSpPr>
            <a:spLocks noChangeArrowheads="1"/>
          </p:cNvSpPr>
          <p:nvPr/>
        </p:nvSpPr>
        <p:spPr bwMode="auto">
          <a:xfrm>
            <a:off x="1129619" y="7229438"/>
            <a:ext cx="4053678" cy="2943923"/>
          </a:xfrm>
          <a:prstGeom prst="ellipse">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282" tIns="14513" rIns="121282" bIns="14513" numCol="1" anchor="t" anchorCtr="0" compatLnSpc="1">
            <a:prstTxWarp prst="textNoShape">
              <a:avLst/>
            </a:prstTxWarp>
          </a:bodyPr>
          <a:lstStyle/>
          <a:p>
            <a:endParaRPr lang="ja-JP" altLang="en-US" sz="3581"/>
          </a:p>
        </p:txBody>
      </p:sp>
      <p:sp>
        <p:nvSpPr>
          <p:cNvPr id="13" name="Oval 4">
            <a:extLst>
              <a:ext uri="{FF2B5EF4-FFF2-40B4-BE49-F238E27FC236}">
                <a16:creationId xmlns:a16="http://schemas.microsoft.com/office/drawing/2014/main" id="{4833B451-A589-58D8-9966-EE339FA807FE}"/>
              </a:ext>
            </a:extLst>
          </p:cNvPr>
          <p:cNvSpPr>
            <a:spLocks noChangeArrowheads="1"/>
          </p:cNvSpPr>
          <p:nvPr/>
        </p:nvSpPr>
        <p:spPr bwMode="auto">
          <a:xfrm>
            <a:off x="7114036" y="3313961"/>
            <a:ext cx="4053678" cy="2943923"/>
          </a:xfrm>
          <a:prstGeom prst="ellipse">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282" tIns="14513" rIns="121282" bIns="14513" numCol="1" anchor="t" anchorCtr="0" compatLnSpc="1">
            <a:prstTxWarp prst="textNoShape">
              <a:avLst/>
            </a:prstTxWarp>
          </a:bodyPr>
          <a:lstStyle/>
          <a:p>
            <a:endParaRPr lang="ja-JP" altLang="en-US" sz="3581"/>
          </a:p>
        </p:txBody>
      </p:sp>
      <p:sp>
        <p:nvSpPr>
          <p:cNvPr id="14" name="Oval 4">
            <a:extLst>
              <a:ext uri="{FF2B5EF4-FFF2-40B4-BE49-F238E27FC236}">
                <a16:creationId xmlns:a16="http://schemas.microsoft.com/office/drawing/2014/main" id="{0D82799F-C040-F8E4-E2C3-D0464A1D18BE}"/>
              </a:ext>
            </a:extLst>
          </p:cNvPr>
          <p:cNvSpPr>
            <a:spLocks noChangeArrowheads="1"/>
          </p:cNvSpPr>
          <p:nvPr/>
        </p:nvSpPr>
        <p:spPr bwMode="auto">
          <a:xfrm>
            <a:off x="979386" y="4083443"/>
            <a:ext cx="4053678" cy="2943923"/>
          </a:xfrm>
          <a:prstGeom prst="ellipse">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282" tIns="14513" rIns="121282" bIns="14513" numCol="1" anchor="t" anchorCtr="0" compatLnSpc="1">
            <a:prstTxWarp prst="textNoShape">
              <a:avLst/>
            </a:prstTxWarp>
          </a:bodyPr>
          <a:lstStyle/>
          <a:p>
            <a:endParaRPr lang="ja-JP" altLang="en-US" sz="3581"/>
          </a:p>
        </p:txBody>
      </p:sp>
      <p:sp>
        <p:nvSpPr>
          <p:cNvPr id="15" name="Oval 4">
            <a:extLst>
              <a:ext uri="{FF2B5EF4-FFF2-40B4-BE49-F238E27FC236}">
                <a16:creationId xmlns:a16="http://schemas.microsoft.com/office/drawing/2014/main" id="{434A85FA-4E91-A7CA-C47B-223F095AA955}"/>
              </a:ext>
            </a:extLst>
          </p:cNvPr>
          <p:cNvSpPr>
            <a:spLocks noChangeArrowheads="1"/>
          </p:cNvSpPr>
          <p:nvPr/>
        </p:nvSpPr>
        <p:spPr bwMode="auto">
          <a:xfrm>
            <a:off x="13628230" y="4083441"/>
            <a:ext cx="3322858" cy="2347053"/>
          </a:xfrm>
          <a:prstGeom prst="ellipse">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282" tIns="14513" rIns="121282" bIns="14513" numCol="1" anchor="t" anchorCtr="0" compatLnSpc="1">
            <a:prstTxWarp prst="textNoShape">
              <a:avLst/>
            </a:prstTxWarp>
          </a:bodyPr>
          <a:lstStyle/>
          <a:p>
            <a:endParaRPr lang="ja-JP" altLang="en-US" sz="3581"/>
          </a:p>
        </p:txBody>
      </p:sp>
      <p:pic>
        <p:nvPicPr>
          <p:cNvPr id="16" name="図 15" descr="抽象 が含まれている画像&#10;&#10;自動的に生成された説明">
            <a:extLst>
              <a:ext uri="{FF2B5EF4-FFF2-40B4-BE49-F238E27FC236}">
                <a16:creationId xmlns:a16="http://schemas.microsoft.com/office/drawing/2014/main" id="{3C884499-5A6C-FAFE-CAF0-BC03D4D94E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92696" y="6564392"/>
            <a:ext cx="3797531" cy="3797531"/>
          </a:xfrm>
          <a:prstGeom prst="rect">
            <a:avLst/>
          </a:prstGeom>
        </p:spPr>
      </p:pic>
      <p:sp>
        <p:nvSpPr>
          <p:cNvPr id="17" name="矢印: 折線 16">
            <a:extLst>
              <a:ext uri="{FF2B5EF4-FFF2-40B4-BE49-F238E27FC236}">
                <a16:creationId xmlns:a16="http://schemas.microsoft.com/office/drawing/2014/main" id="{5C61F9C1-3125-E429-9E6B-3868DC433E70}"/>
              </a:ext>
            </a:extLst>
          </p:cNvPr>
          <p:cNvSpPr/>
          <p:nvPr/>
        </p:nvSpPr>
        <p:spPr>
          <a:xfrm rot="10800000" flipH="1">
            <a:off x="14386990" y="7447257"/>
            <a:ext cx="1659599" cy="205700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581">
              <a:solidFill>
                <a:schemeClr val="tx1"/>
              </a:solidFill>
            </a:endParaRPr>
          </a:p>
        </p:txBody>
      </p:sp>
      <p:sp>
        <p:nvSpPr>
          <p:cNvPr id="19" name="正方形/長方形 18">
            <a:extLst>
              <a:ext uri="{FF2B5EF4-FFF2-40B4-BE49-F238E27FC236}">
                <a16:creationId xmlns:a16="http://schemas.microsoft.com/office/drawing/2014/main" id="{FE43E1A3-7A31-2457-6190-B1B4E08F09D1}"/>
              </a:ext>
            </a:extLst>
          </p:cNvPr>
          <p:cNvSpPr/>
          <p:nvPr/>
        </p:nvSpPr>
        <p:spPr>
          <a:xfrm>
            <a:off x="13082506" y="9895474"/>
            <a:ext cx="5788740" cy="954472"/>
          </a:xfrm>
          <a:prstGeom prst="rect">
            <a:avLst/>
          </a:prstGeom>
          <a:noFill/>
        </p:spPr>
        <p:txBody>
          <a:bodyPr wrap="square" lIns="149270" tIns="74634" rIns="149270" bIns="74634">
            <a:spAutoFit/>
          </a:bodyPr>
          <a:lstStyle/>
          <a:p>
            <a:pPr algn="ctr"/>
            <a:r>
              <a:rPr lang="ja-JP" altLang="en-US" sz="5223" kern="100" dirty="0">
                <a:solidFill>
                  <a:srgbClr val="FF0000"/>
                </a:solidFill>
                <a:ea typeface="HGP創英角ﾎﾟｯﾌﾟ体" panose="040B0A00000000000000" pitchFamily="50" charset="-128"/>
                <a:cs typeface="Times New Roman" panose="02020603050405020304" pitchFamily="18" charset="0"/>
              </a:rPr>
              <a:t>有害菌などは排除</a:t>
            </a:r>
            <a:endParaRPr lang="ja-JP" altLang="en-US" sz="5878"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7590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fltVal val="0"/>
                                          </p:val>
                                        </p:tav>
                                        <p:tav tm="100000">
                                          <p:val>
                                            <p:strVal val="#ppt_w"/>
                                          </p:val>
                                        </p:tav>
                                      </p:tavLst>
                                    </p:anim>
                                    <p:anim calcmode="lin" valueType="num">
                                      <p:cBhvr>
                                        <p:cTn id="29" dur="1000" fill="hold"/>
                                        <p:tgtEl>
                                          <p:spTgt spid="17"/>
                                        </p:tgtEl>
                                        <p:attrNameLst>
                                          <p:attrName>ppt_h</p:attrName>
                                        </p:attrNameLst>
                                      </p:cBhvr>
                                      <p:tavLst>
                                        <p:tav tm="0">
                                          <p:val>
                                            <p:fltVal val="0"/>
                                          </p:val>
                                        </p:tav>
                                        <p:tav tm="100000">
                                          <p:val>
                                            <p:strVal val="#ppt_h"/>
                                          </p:val>
                                        </p:tav>
                                      </p:tavLst>
                                    </p:anim>
                                    <p:anim calcmode="lin" valueType="num">
                                      <p:cBhvr>
                                        <p:cTn id="30" dur="1000" fill="hold"/>
                                        <p:tgtEl>
                                          <p:spTgt spid="17"/>
                                        </p:tgtEl>
                                        <p:attrNameLst>
                                          <p:attrName>style.rotation</p:attrName>
                                        </p:attrNameLst>
                                      </p:cBhvr>
                                      <p:tavLst>
                                        <p:tav tm="0">
                                          <p:val>
                                            <p:fltVal val="90"/>
                                          </p:val>
                                        </p:tav>
                                        <p:tav tm="100000">
                                          <p:val>
                                            <p:fltVal val="0"/>
                                          </p:val>
                                        </p:tav>
                                      </p:tavLst>
                                    </p:anim>
                                    <p:animEffect transition="in" filter="fade">
                                      <p:cBhvr>
                                        <p:cTn id="31" dur="1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80">
                                          <p:stCondLst>
                                            <p:cond delay="0"/>
                                          </p:stCondLst>
                                        </p:cTn>
                                        <p:tgtEl>
                                          <p:spTgt spid="16"/>
                                        </p:tgtEl>
                                      </p:cBhvr>
                                    </p:animEffect>
                                    <p:anim calcmode="lin" valueType="num">
                                      <p:cBhvr>
                                        <p:cTn id="3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2" dur="26">
                                          <p:stCondLst>
                                            <p:cond delay="650"/>
                                          </p:stCondLst>
                                        </p:cTn>
                                        <p:tgtEl>
                                          <p:spTgt spid="16"/>
                                        </p:tgtEl>
                                      </p:cBhvr>
                                      <p:to x="100000" y="60000"/>
                                    </p:animScale>
                                    <p:animScale>
                                      <p:cBhvr>
                                        <p:cTn id="43" dur="166" decel="50000">
                                          <p:stCondLst>
                                            <p:cond delay="676"/>
                                          </p:stCondLst>
                                        </p:cTn>
                                        <p:tgtEl>
                                          <p:spTgt spid="16"/>
                                        </p:tgtEl>
                                      </p:cBhvr>
                                      <p:to x="100000" y="100000"/>
                                    </p:animScale>
                                    <p:animScale>
                                      <p:cBhvr>
                                        <p:cTn id="44" dur="26">
                                          <p:stCondLst>
                                            <p:cond delay="1312"/>
                                          </p:stCondLst>
                                        </p:cTn>
                                        <p:tgtEl>
                                          <p:spTgt spid="16"/>
                                        </p:tgtEl>
                                      </p:cBhvr>
                                      <p:to x="100000" y="80000"/>
                                    </p:animScale>
                                    <p:animScale>
                                      <p:cBhvr>
                                        <p:cTn id="45" dur="166" decel="50000">
                                          <p:stCondLst>
                                            <p:cond delay="1338"/>
                                          </p:stCondLst>
                                        </p:cTn>
                                        <p:tgtEl>
                                          <p:spTgt spid="16"/>
                                        </p:tgtEl>
                                      </p:cBhvr>
                                      <p:to x="100000" y="100000"/>
                                    </p:animScale>
                                    <p:animScale>
                                      <p:cBhvr>
                                        <p:cTn id="46" dur="26">
                                          <p:stCondLst>
                                            <p:cond delay="1642"/>
                                          </p:stCondLst>
                                        </p:cTn>
                                        <p:tgtEl>
                                          <p:spTgt spid="16"/>
                                        </p:tgtEl>
                                      </p:cBhvr>
                                      <p:to x="100000" y="90000"/>
                                    </p:animScale>
                                    <p:animScale>
                                      <p:cBhvr>
                                        <p:cTn id="47" dur="166" decel="50000">
                                          <p:stCondLst>
                                            <p:cond delay="1668"/>
                                          </p:stCondLst>
                                        </p:cTn>
                                        <p:tgtEl>
                                          <p:spTgt spid="16"/>
                                        </p:tgtEl>
                                      </p:cBhvr>
                                      <p:to x="100000" y="100000"/>
                                    </p:animScale>
                                    <p:animScale>
                                      <p:cBhvr>
                                        <p:cTn id="48" dur="26">
                                          <p:stCondLst>
                                            <p:cond delay="1808"/>
                                          </p:stCondLst>
                                        </p:cTn>
                                        <p:tgtEl>
                                          <p:spTgt spid="16"/>
                                        </p:tgtEl>
                                      </p:cBhvr>
                                      <p:to x="100000" y="95000"/>
                                    </p:animScale>
                                    <p:animScale>
                                      <p:cBhvr>
                                        <p:cTn id="49" dur="166" decel="50000">
                                          <p:stCondLst>
                                            <p:cond delay="1834"/>
                                          </p:stCondLst>
                                        </p:cTn>
                                        <p:tgtEl>
                                          <p:spTgt spid="16"/>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7"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DE34388-BB56-5255-E03E-7C381B9A061F}"/>
              </a:ext>
            </a:extLst>
          </p:cNvPr>
          <p:cNvPicPr>
            <a:picLocks noChangeAspect="1"/>
          </p:cNvPicPr>
          <p:nvPr/>
        </p:nvPicPr>
        <p:blipFill>
          <a:blip r:embed="rId3"/>
          <a:stretch>
            <a:fillRect/>
          </a:stretch>
        </p:blipFill>
        <p:spPr>
          <a:xfrm>
            <a:off x="14816" y="2381449"/>
            <a:ext cx="5180052" cy="5180052"/>
          </a:xfrm>
          <a:prstGeom prst="rect">
            <a:avLst/>
          </a:prstGeom>
        </p:spPr>
      </p:pic>
      <p:sp>
        <p:nvSpPr>
          <p:cNvPr id="2" name="正方形/長方形 1">
            <a:extLst>
              <a:ext uri="{FF2B5EF4-FFF2-40B4-BE49-F238E27FC236}">
                <a16:creationId xmlns:a16="http://schemas.microsoft.com/office/drawing/2014/main" id="{1D9B568D-3DAE-5679-A9C8-4D93D7B1694A}"/>
              </a:ext>
            </a:extLst>
          </p:cNvPr>
          <p:cNvSpPr/>
          <p:nvPr/>
        </p:nvSpPr>
        <p:spPr>
          <a:xfrm>
            <a:off x="955334" y="310054"/>
            <a:ext cx="14572642" cy="1356569"/>
          </a:xfrm>
          <a:prstGeom prst="rect">
            <a:avLst/>
          </a:prstGeom>
          <a:noFill/>
        </p:spPr>
        <p:txBody>
          <a:bodyPr wrap="square" lIns="149270" tIns="74634" rIns="149270" bIns="74634">
            <a:spAutoFit/>
          </a:bodyPr>
          <a:lstStyle/>
          <a:p>
            <a:pPr algn="ctr"/>
            <a:r>
              <a:rPr lang="ja-JP" altLang="en-US" sz="7836" kern="100" dirty="0">
                <a:solidFill>
                  <a:srgbClr val="FF0000"/>
                </a:solidFill>
                <a:ea typeface="HGP創英角ﾎﾟｯﾌﾟ体" panose="040B0A00000000000000" pitchFamily="50" charset="-128"/>
                <a:cs typeface="Times New Roman" panose="02020603050405020304" pitchFamily="18" charset="0"/>
              </a:rPr>
              <a:t>「おなか」を体の中心と考える</a:t>
            </a:r>
            <a:endParaRPr lang="ja-JP" altLang="en-US" sz="8815" dirty="0">
              <a:ln w="0"/>
              <a:solidFill>
                <a:srgbClr val="FF0000"/>
              </a:solidFill>
              <a:effectLst>
                <a:outerShdw blurRad="38100" dist="19050" dir="2700000" algn="tl" rotWithShape="0">
                  <a:schemeClr val="dk1">
                    <a:alpha val="40000"/>
                  </a:schemeClr>
                </a:outerShdw>
              </a:effectLst>
            </a:endParaRPr>
          </a:p>
        </p:txBody>
      </p:sp>
      <p:sp>
        <p:nvSpPr>
          <p:cNvPr id="3" name="正方形/長方形 2">
            <a:extLst>
              <a:ext uri="{FF2B5EF4-FFF2-40B4-BE49-F238E27FC236}">
                <a16:creationId xmlns:a16="http://schemas.microsoft.com/office/drawing/2014/main" id="{3FF3B5B7-E2C6-D0E4-7B54-BC986D9E7844}"/>
              </a:ext>
            </a:extLst>
          </p:cNvPr>
          <p:cNvSpPr/>
          <p:nvPr/>
        </p:nvSpPr>
        <p:spPr>
          <a:xfrm>
            <a:off x="-373527" y="1911971"/>
            <a:ext cx="19222976" cy="1507251"/>
          </a:xfrm>
          <a:prstGeom prst="rect">
            <a:avLst/>
          </a:prstGeom>
          <a:noFill/>
        </p:spPr>
        <p:txBody>
          <a:bodyPr wrap="square" lIns="149270" tIns="74634" rIns="149270" bIns="74634">
            <a:spAutoFit/>
          </a:bodyPr>
          <a:lstStyle/>
          <a:p>
            <a:pPr algn="ctr"/>
            <a:r>
              <a:rPr lang="ja-JP" altLang="en-US" sz="8815" dirty="0">
                <a:ln w="0"/>
                <a:solidFill>
                  <a:srgbClr val="0000FF"/>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おなかの中心は消化器である「腸」</a:t>
            </a:r>
          </a:p>
        </p:txBody>
      </p:sp>
      <p:pic>
        <p:nvPicPr>
          <p:cNvPr id="4" name="図 3">
            <a:extLst>
              <a:ext uri="{FF2B5EF4-FFF2-40B4-BE49-F238E27FC236}">
                <a16:creationId xmlns:a16="http://schemas.microsoft.com/office/drawing/2014/main" id="{1B475933-2E65-C78F-6727-35F0B4C5FE70}"/>
              </a:ext>
            </a:extLst>
          </p:cNvPr>
          <p:cNvPicPr>
            <a:picLocks noChangeAspect="1"/>
          </p:cNvPicPr>
          <p:nvPr/>
        </p:nvPicPr>
        <p:blipFill>
          <a:blip r:embed="rId4"/>
          <a:stretch>
            <a:fillRect/>
          </a:stretch>
        </p:blipFill>
        <p:spPr>
          <a:xfrm>
            <a:off x="9972149" y="3263175"/>
            <a:ext cx="5645350" cy="5491388"/>
          </a:xfrm>
          <a:prstGeom prst="rect">
            <a:avLst/>
          </a:prstGeom>
        </p:spPr>
      </p:pic>
      <p:pic>
        <p:nvPicPr>
          <p:cNvPr id="6" name="図 5">
            <a:extLst>
              <a:ext uri="{FF2B5EF4-FFF2-40B4-BE49-F238E27FC236}">
                <a16:creationId xmlns:a16="http://schemas.microsoft.com/office/drawing/2014/main" id="{F421BC27-CCCA-F36B-0658-72976FB65D3C}"/>
              </a:ext>
            </a:extLst>
          </p:cNvPr>
          <p:cNvPicPr>
            <a:picLocks noChangeAspect="1"/>
          </p:cNvPicPr>
          <p:nvPr/>
        </p:nvPicPr>
        <p:blipFill>
          <a:blip r:embed="rId5"/>
          <a:stretch>
            <a:fillRect/>
          </a:stretch>
        </p:blipFill>
        <p:spPr>
          <a:xfrm>
            <a:off x="5583209" y="3746973"/>
            <a:ext cx="4615807" cy="6923714"/>
          </a:xfrm>
          <a:prstGeom prst="rect">
            <a:avLst/>
          </a:prstGeom>
        </p:spPr>
      </p:pic>
      <p:pic>
        <p:nvPicPr>
          <p:cNvPr id="7" name="図 6">
            <a:extLst>
              <a:ext uri="{FF2B5EF4-FFF2-40B4-BE49-F238E27FC236}">
                <a16:creationId xmlns:a16="http://schemas.microsoft.com/office/drawing/2014/main" id="{9FF1EC8C-C9CE-4F39-A691-22E181401643}"/>
              </a:ext>
            </a:extLst>
          </p:cNvPr>
          <p:cNvPicPr>
            <a:picLocks noChangeAspect="1"/>
          </p:cNvPicPr>
          <p:nvPr/>
        </p:nvPicPr>
        <p:blipFill>
          <a:blip r:embed="rId6"/>
          <a:stretch>
            <a:fillRect/>
          </a:stretch>
        </p:blipFill>
        <p:spPr>
          <a:xfrm>
            <a:off x="-62142" y="6778818"/>
            <a:ext cx="5645350" cy="4129982"/>
          </a:xfrm>
          <a:prstGeom prst="rect">
            <a:avLst/>
          </a:prstGeom>
        </p:spPr>
      </p:pic>
      <p:pic>
        <p:nvPicPr>
          <p:cNvPr id="8" name="図 7">
            <a:extLst>
              <a:ext uri="{FF2B5EF4-FFF2-40B4-BE49-F238E27FC236}">
                <a16:creationId xmlns:a16="http://schemas.microsoft.com/office/drawing/2014/main" id="{65C9FADB-6E24-F131-A718-B2A1A7D88094}"/>
              </a:ext>
            </a:extLst>
          </p:cNvPr>
          <p:cNvPicPr>
            <a:picLocks noChangeAspect="1"/>
          </p:cNvPicPr>
          <p:nvPr/>
        </p:nvPicPr>
        <p:blipFill>
          <a:blip r:embed="rId7"/>
          <a:stretch>
            <a:fillRect/>
          </a:stretch>
        </p:blipFill>
        <p:spPr>
          <a:xfrm>
            <a:off x="13972236" y="3419222"/>
            <a:ext cx="4775405" cy="4197736"/>
          </a:xfrm>
          <a:prstGeom prst="rect">
            <a:avLst/>
          </a:prstGeom>
        </p:spPr>
      </p:pic>
      <p:sp>
        <p:nvSpPr>
          <p:cNvPr id="10" name="正方形/長方形 9">
            <a:extLst>
              <a:ext uri="{FF2B5EF4-FFF2-40B4-BE49-F238E27FC236}">
                <a16:creationId xmlns:a16="http://schemas.microsoft.com/office/drawing/2014/main" id="{A6D740EF-8D39-7544-14E5-C40805C3977B}"/>
              </a:ext>
            </a:extLst>
          </p:cNvPr>
          <p:cNvSpPr/>
          <p:nvPr/>
        </p:nvSpPr>
        <p:spPr>
          <a:xfrm>
            <a:off x="9644812" y="8227386"/>
            <a:ext cx="9738608" cy="2562412"/>
          </a:xfrm>
          <a:prstGeom prst="rect">
            <a:avLst/>
          </a:prstGeom>
          <a:noFill/>
        </p:spPr>
        <p:txBody>
          <a:bodyPr wrap="square" lIns="149270" tIns="74634" rIns="149270" bIns="74634">
            <a:spAutoFit/>
          </a:bodyPr>
          <a:lstStyle/>
          <a:p>
            <a:pPr algn="ctr"/>
            <a:r>
              <a:rPr lang="ja-JP" altLang="en-US" sz="7836"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一人１００兆の細菌</a:t>
            </a:r>
            <a:endParaRPr lang="en-US" altLang="ja-JP" sz="7836"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a:p>
            <a:pPr algn="ctr"/>
            <a:r>
              <a:rPr lang="en-US" altLang="ja-JP" sz="7836"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60</a:t>
            </a:r>
            <a:r>
              <a:rPr lang="ja-JP" altLang="en-US" sz="7836"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兆の細胞</a:t>
            </a:r>
          </a:p>
        </p:txBody>
      </p:sp>
    </p:spTree>
    <p:extLst>
      <p:ext uri="{BB962C8B-B14F-4D97-AF65-F5344CB8AC3E}">
        <p14:creationId xmlns:p14="http://schemas.microsoft.com/office/powerpoint/2010/main" val="15746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3FDCA3C-2E96-8160-AF26-170FC8144072}"/>
              </a:ext>
            </a:extLst>
          </p:cNvPr>
          <p:cNvPicPr>
            <a:picLocks noChangeAspect="1"/>
          </p:cNvPicPr>
          <p:nvPr/>
        </p:nvPicPr>
        <p:blipFill>
          <a:blip r:embed="rId2"/>
          <a:stretch>
            <a:fillRect/>
          </a:stretch>
        </p:blipFill>
        <p:spPr>
          <a:xfrm>
            <a:off x="139761" y="1865415"/>
            <a:ext cx="5870181" cy="8805273"/>
          </a:xfrm>
          <a:prstGeom prst="rect">
            <a:avLst/>
          </a:prstGeom>
        </p:spPr>
      </p:pic>
      <p:sp>
        <p:nvSpPr>
          <p:cNvPr id="3" name="Oval 4">
            <a:extLst>
              <a:ext uri="{FF2B5EF4-FFF2-40B4-BE49-F238E27FC236}">
                <a16:creationId xmlns:a16="http://schemas.microsoft.com/office/drawing/2014/main" id="{35CD11C4-9962-4391-4D58-FE02D1514C1E}"/>
              </a:ext>
            </a:extLst>
          </p:cNvPr>
          <p:cNvSpPr>
            <a:spLocks noChangeArrowheads="1"/>
          </p:cNvSpPr>
          <p:nvPr/>
        </p:nvSpPr>
        <p:spPr bwMode="auto">
          <a:xfrm>
            <a:off x="633516" y="7076303"/>
            <a:ext cx="4368452" cy="3121124"/>
          </a:xfrm>
          <a:prstGeom prst="ellipse">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282" tIns="14513" rIns="121282" bIns="14513" numCol="1" anchor="t" anchorCtr="0" compatLnSpc="1">
            <a:prstTxWarp prst="textNoShape">
              <a:avLst/>
            </a:prstTxWarp>
          </a:bodyPr>
          <a:lstStyle/>
          <a:p>
            <a:endParaRPr lang="ja-JP" altLang="en-US" sz="3581"/>
          </a:p>
        </p:txBody>
      </p:sp>
      <p:sp>
        <p:nvSpPr>
          <p:cNvPr id="4" name="フリーフォーム: 図形 3">
            <a:extLst>
              <a:ext uri="{FF2B5EF4-FFF2-40B4-BE49-F238E27FC236}">
                <a16:creationId xmlns:a16="http://schemas.microsoft.com/office/drawing/2014/main" id="{FEE4A79E-6668-C02D-59E1-E3C0BCFE362D}"/>
              </a:ext>
            </a:extLst>
          </p:cNvPr>
          <p:cNvSpPr/>
          <p:nvPr/>
        </p:nvSpPr>
        <p:spPr>
          <a:xfrm>
            <a:off x="5633540" y="2081226"/>
            <a:ext cx="2129819" cy="8373645"/>
          </a:xfrm>
          <a:custGeom>
            <a:avLst/>
            <a:gdLst>
              <a:gd name="connsiteX0" fmla="*/ 0 w 1304693"/>
              <a:gd name="connsiteY0" fmla="*/ 0 h 5129561"/>
              <a:gd name="connsiteX1" fmla="*/ 55756 w 1304693"/>
              <a:gd name="connsiteY1" fmla="*/ 33454 h 5129561"/>
              <a:gd name="connsiteX2" fmla="*/ 245327 w 1304693"/>
              <a:gd name="connsiteY2" fmla="*/ 89210 h 5129561"/>
              <a:gd name="connsiteX3" fmla="*/ 323386 w 1304693"/>
              <a:gd name="connsiteY3" fmla="*/ 156117 h 5129561"/>
              <a:gd name="connsiteX4" fmla="*/ 423747 w 1304693"/>
              <a:gd name="connsiteY4" fmla="*/ 223025 h 5129561"/>
              <a:gd name="connsiteX5" fmla="*/ 412595 w 1304693"/>
              <a:gd name="connsiteY5" fmla="*/ 434898 h 5129561"/>
              <a:gd name="connsiteX6" fmla="*/ 334537 w 1304693"/>
              <a:gd name="connsiteY6" fmla="*/ 546410 h 5129561"/>
              <a:gd name="connsiteX7" fmla="*/ 267629 w 1304693"/>
              <a:gd name="connsiteY7" fmla="*/ 669074 h 5129561"/>
              <a:gd name="connsiteX8" fmla="*/ 133815 w 1304693"/>
              <a:gd name="connsiteY8" fmla="*/ 836342 h 5129561"/>
              <a:gd name="connsiteX9" fmla="*/ 122664 w 1304693"/>
              <a:gd name="connsiteY9" fmla="*/ 914400 h 5129561"/>
              <a:gd name="connsiteX10" fmla="*/ 100361 w 1304693"/>
              <a:gd name="connsiteY10" fmla="*/ 936703 h 5129561"/>
              <a:gd name="connsiteX11" fmla="*/ 111512 w 1304693"/>
              <a:gd name="connsiteY11" fmla="*/ 981308 h 5129561"/>
              <a:gd name="connsiteX12" fmla="*/ 356839 w 1304693"/>
              <a:gd name="connsiteY12" fmla="*/ 1059366 h 5129561"/>
              <a:gd name="connsiteX13" fmla="*/ 591015 w 1304693"/>
              <a:gd name="connsiteY13" fmla="*/ 1148576 h 5129561"/>
              <a:gd name="connsiteX14" fmla="*/ 624469 w 1304693"/>
              <a:gd name="connsiteY14" fmla="*/ 1170878 h 5129561"/>
              <a:gd name="connsiteX15" fmla="*/ 657922 w 1304693"/>
              <a:gd name="connsiteY15" fmla="*/ 1215483 h 5129561"/>
              <a:gd name="connsiteX16" fmla="*/ 702527 w 1304693"/>
              <a:gd name="connsiteY16" fmla="*/ 1226635 h 5129561"/>
              <a:gd name="connsiteX17" fmla="*/ 769434 w 1304693"/>
              <a:gd name="connsiteY17" fmla="*/ 1260088 h 5129561"/>
              <a:gd name="connsiteX18" fmla="*/ 602166 w 1304693"/>
              <a:gd name="connsiteY18" fmla="*/ 1616927 h 5129561"/>
              <a:gd name="connsiteX19" fmla="*/ 412595 w 1304693"/>
              <a:gd name="connsiteY19" fmla="*/ 1817649 h 5129561"/>
              <a:gd name="connsiteX20" fmla="*/ 367990 w 1304693"/>
              <a:gd name="connsiteY20" fmla="*/ 1895708 h 5129561"/>
              <a:gd name="connsiteX21" fmla="*/ 713678 w 1304693"/>
              <a:gd name="connsiteY21" fmla="*/ 2341756 h 5129561"/>
              <a:gd name="connsiteX22" fmla="*/ 758283 w 1304693"/>
              <a:gd name="connsiteY22" fmla="*/ 2352908 h 5129561"/>
              <a:gd name="connsiteX23" fmla="*/ 858644 w 1304693"/>
              <a:gd name="connsiteY23" fmla="*/ 2430966 h 5129561"/>
              <a:gd name="connsiteX24" fmla="*/ 1014761 w 1304693"/>
              <a:gd name="connsiteY24" fmla="*/ 2509025 h 5129561"/>
              <a:gd name="connsiteX25" fmla="*/ 936703 w 1304693"/>
              <a:gd name="connsiteY25" fmla="*/ 2642839 h 5129561"/>
              <a:gd name="connsiteX26" fmla="*/ 802888 w 1304693"/>
              <a:gd name="connsiteY26" fmla="*/ 2720898 h 5129561"/>
              <a:gd name="connsiteX27" fmla="*/ 680225 w 1304693"/>
              <a:gd name="connsiteY27" fmla="*/ 2821259 h 5129561"/>
              <a:gd name="connsiteX28" fmla="*/ 602166 w 1304693"/>
              <a:gd name="connsiteY28" fmla="*/ 2877015 h 5129561"/>
              <a:gd name="connsiteX29" fmla="*/ 579864 w 1304693"/>
              <a:gd name="connsiteY29" fmla="*/ 2932771 h 5129561"/>
              <a:gd name="connsiteX30" fmla="*/ 568712 w 1304693"/>
              <a:gd name="connsiteY30" fmla="*/ 2977376 h 5129561"/>
              <a:gd name="connsiteX31" fmla="*/ 925551 w 1304693"/>
              <a:gd name="connsiteY31" fmla="*/ 3178098 h 5129561"/>
              <a:gd name="connsiteX32" fmla="*/ 1014761 w 1304693"/>
              <a:gd name="connsiteY32" fmla="*/ 3334215 h 5129561"/>
              <a:gd name="connsiteX33" fmla="*/ 825190 w 1304693"/>
              <a:gd name="connsiteY33" fmla="*/ 3691054 h 5129561"/>
              <a:gd name="connsiteX34" fmla="*/ 669073 w 1304693"/>
              <a:gd name="connsiteY34" fmla="*/ 3836020 h 5129561"/>
              <a:gd name="connsiteX35" fmla="*/ 624469 w 1304693"/>
              <a:gd name="connsiteY35" fmla="*/ 3902927 h 5129561"/>
              <a:gd name="connsiteX36" fmla="*/ 501805 w 1304693"/>
              <a:gd name="connsiteY36" fmla="*/ 4047893 h 5129561"/>
              <a:gd name="connsiteX37" fmla="*/ 635620 w 1304693"/>
              <a:gd name="connsiteY37" fmla="*/ 4293220 h 5129561"/>
              <a:gd name="connsiteX38" fmla="*/ 791737 w 1304693"/>
              <a:gd name="connsiteY38" fmla="*/ 4360127 h 5129561"/>
              <a:gd name="connsiteX39" fmla="*/ 970156 w 1304693"/>
              <a:gd name="connsiteY39" fmla="*/ 4393581 h 5129561"/>
              <a:gd name="connsiteX40" fmla="*/ 1103971 w 1304693"/>
              <a:gd name="connsiteY40" fmla="*/ 4505093 h 5129561"/>
              <a:gd name="connsiteX41" fmla="*/ 1137425 w 1304693"/>
              <a:gd name="connsiteY41" fmla="*/ 4538547 h 5129561"/>
              <a:gd name="connsiteX42" fmla="*/ 1037064 w 1304693"/>
              <a:gd name="connsiteY42" fmla="*/ 4616605 h 5129561"/>
              <a:gd name="connsiteX43" fmla="*/ 903249 w 1304693"/>
              <a:gd name="connsiteY43" fmla="*/ 4694664 h 5129561"/>
              <a:gd name="connsiteX44" fmla="*/ 780586 w 1304693"/>
              <a:gd name="connsiteY44" fmla="*/ 4783874 h 5129561"/>
              <a:gd name="connsiteX45" fmla="*/ 579864 w 1304693"/>
              <a:gd name="connsiteY45" fmla="*/ 4895386 h 5129561"/>
              <a:gd name="connsiteX46" fmla="*/ 657922 w 1304693"/>
              <a:gd name="connsiteY46" fmla="*/ 4995747 h 5129561"/>
              <a:gd name="connsiteX47" fmla="*/ 1025912 w 1304693"/>
              <a:gd name="connsiteY47" fmla="*/ 5129561 h 5129561"/>
              <a:gd name="connsiteX48" fmla="*/ 1304693 w 1304693"/>
              <a:gd name="connsiteY48" fmla="*/ 5073805 h 51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04693" h="5129561">
                <a:moveTo>
                  <a:pt x="0" y="0"/>
                </a:moveTo>
                <a:cubicBezTo>
                  <a:pt x="18585" y="11151"/>
                  <a:pt x="36025" y="24485"/>
                  <a:pt x="55756" y="33454"/>
                </a:cubicBezTo>
                <a:cubicBezTo>
                  <a:pt x="91454" y="49680"/>
                  <a:pt x="228730" y="84683"/>
                  <a:pt x="245327" y="89210"/>
                </a:cubicBezTo>
                <a:cubicBezTo>
                  <a:pt x="271347" y="111512"/>
                  <a:pt x="292734" y="140791"/>
                  <a:pt x="323386" y="156117"/>
                </a:cubicBezTo>
                <a:cubicBezTo>
                  <a:pt x="438738" y="213793"/>
                  <a:pt x="378372" y="109590"/>
                  <a:pt x="423747" y="223025"/>
                </a:cubicBezTo>
                <a:cubicBezTo>
                  <a:pt x="420030" y="293649"/>
                  <a:pt x="431402" y="366722"/>
                  <a:pt x="412595" y="434898"/>
                </a:cubicBezTo>
                <a:cubicBezTo>
                  <a:pt x="400529" y="478637"/>
                  <a:pt x="358419" y="507831"/>
                  <a:pt x="334537" y="546410"/>
                </a:cubicBezTo>
                <a:cubicBezTo>
                  <a:pt x="310022" y="586011"/>
                  <a:pt x="294700" y="631174"/>
                  <a:pt x="267629" y="669074"/>
                </a:cubicBezTo>
                <a:cubicBezTo>
                  <a:pt x="28329" y="1004095"/>
                  <a:pt x="246932" y="647815"/>
                  <a:pt x="133815" y="836342"/>
                </a:cubicBezTo>
                <a:cubicBezTo>
                  <a:pt x="130098" y="862361"/>
                  <a:pt x="130976" y="889465"/>
                  <a:pt x="122664" y="914400"/>
                </a:cubicBezTo>
                <a:cubicBezTo>
                  <a:pt x="119339" y="924374"/>
                  <a:pt x="102090" y="926332"/>
                  <a:pt x="100361" y="936703"/>
                </a:cubicBezTo>
                <a:cubicBezTo>
                  <a:pt x="97841" y="951820"/>
                  <a:pt x="99738" y="971497"/>
                  <a:pt x="111512" y="981308"/>
                </a:cubicBezTo>
                <a:cubicBezTo>
                  <a:pt x="208679" y="1062280"/>
                  <a:pt x="242041" y="1048930"/>
                  <a:pt x="356839" y="1059366"/>
                </a:cubicBezTo>
                <a:cubicBezTo>
                  <a:pt x="421493" y="1080918"/>
                  <a:pt x="553197" y="1123364"/>
                  <a:pt x="591015" y="1148576"/>
                </a:cubicBezTo>
                <a:lnTo>
                  <a:pt x="624469" y="1170878"/>
                </a:lnTo>
                <a:cubicBezTo>
                  <a:pt x="635620" y="1185746"/>
                  <a:pt x="642799" y="1204680"/>
                  <a:pt x="657922" y="1215483"/>
                </a:cubicBezTo>
                <a:cubicBezTo>
                  <a:pt x="670393" y="1224391"/>
                  <a:pt x="688297" y="1220943"/>
                  <a:pt x="702527" y="1226635"/>
                </a:cubicBezTo>
                <a:cubicBezTo>
                  <a:pt x="725678" y="1235896"/>
                  <a:pt x="747132" y="1248937"/>
                  <a:pt x="769434" y="1260088"/>
                </a:cubicBezTo>
                <a:cubicBezTo>
                  <a:pt x="803019" y="1427999"/>
                  <a:pt x="793005" y="1313320"/>
                  <a:pt x="602166" y="1616927"/>
                </a:cubicBezTo>
                <a:cubicBezTo>
                  <a:pt x="508924" y="1765266"/>
                  <a:pt x="552625" y="1658949"/>
                  <a:pt x="412595" y="1817649"/>
                </a:cubicBezTo>
                <a:cubicBezTo>
                  <a:pt x="392767" y="1840120"/>
                  <a:pt x="382858" y="1869688"/>
                  <a:pt x="367990" y="1895708"/>
                </a:cubicBezTo>
                <a:cubicBezTo>
                  <a:pt x="555351" y="2282138"/>
                  <a:pt x="430959" y="2222716"/>
                  <a:pt x="713678" y="2341756"/>
                </a:cubicBezTo>
                <a:cubicBezTo>
                  <a:pt x="727803" y="2347703"/>
                  <a:pt x="743415" y="2349191"/>
                  <a:pt x="758283" y="2352908"/>
                </a:cubicBezTo>
                <a:cubicBezTo>
                  <a:pt x="791737" y="2378927"/>
                  <a:pt x="821966" y="2409732"/>
                  <a:pt x="858644" y="2430966"/>
                </a:cubicBezTo>
                <a:cubicBezTo>
                  <a:pt x="1122115" y="2583502"/>
                  <a:pt x="875594" y="2404649"/>
                  <a:pt x="1014761" y="2509025"/>
                </a:cubicBezTo>
                <a:cubicBezTo>
                  <a:pt x="988742" y="2553630"/>
                  <a:pt x="973217" y="2606325"/>
                  <a:pt x="936703" y="2642839"/>
                </a:cubicBezTo>
                <a:cubicBezTo>
                  <a:pt x="900188" y="2679354"/>
                  <a:pt x="845279" y="2691409"/>
                  <a:pt x="802888" y="2720898"/>
                </a:cubicBezTo>
                <a:cubicBezTo>
                  <a:pt x="759520" y="2751067"/>
                  <a:pt x="721926" y="2788825"/>
                  <a:pt x="680225" y="2821259"/>
                </a:cubicBezTo>
                <a:cubicBezTo>
                  <a:pt x="654985" y="2840890"/>
                  <a:pt x="628186" y="2858430"/>
                  <a:pt x="602166" y="2877015"/>
                </a:cubicBezTo>
                <a:cubicBezTo>
                  <a:pt x="594732" y="2895600"/>
                  <a:pt x="586194" y="2913781"/>
                  <a:pt x="579864" y="2932771"/>
                </a:cubicBezTo>
                <a:cubicBezTo>
                  <a:pt x="575017" y="2947310"/>
                  <a:pt x="556643" y="2967930"/>
                  <a:pt x="568712" y="2977376"/>
                </a:cubicBezTo>
                <a:cubicBezTo>
                  <a:pt x="656090" y="3045759"/>
                  <a:pt x="811236" y="3120940"/>
                  <a:pt x="925551" y="3178098"/>
                </a:cubicBezTo>
                <a:cubicBezTo>
                  <a:pt x="955288" y="3230137"/>
                  <a:pt x="1042880" y="3281285"/>
                  <a:pt x="1014761" y="3334215"/>
                </a:cubicBezTo>
                <a:cubicBezTo>
                  <a:pt x="951571" y="3453161"/>
                  <a:pt x="901600" y="3580136"/>
                  <a:pt x="825190" y="3691054"/>
                </a:cubicBezTo>
                <a:cubicBezTo>
                  <a:pt x="784903" y="3749535"/>
                  <a:pt x="717913" y="3784467"/>
                  <a:pt x="669073" y="3836020"/>
                </a:cubicBezTo>
                <a:cubicBezTo>
                  <a:pt x="650639" y="3855478"/>
                  <a:pt x="642499" y="3883094"/>
                  <a:pt x="624469" y="3902927"/>
                </a:cubicBezTo>
                <a:cubicBezTo>
                  <a:pt x="480569" y="4061216"/>
                  <a:pt x="633406" y="3837331"/>
                  <a:pt x="501805" y="4047893"/>
                </a:cubicBezTo>
                <a:cubicBezTo>
                  <a:pt x="546410" y="4129669"/>
                  <a:pt x="572236" y="4224961"/>
                  <a:pt x="635620" y="4293220"/>
                </a:cubicBezTo>
                <a:cubicBezTo>
                  <a:pt x="674145" y="4334708"/>
                  <a:pt x="738263" y="4341527"/>
                  <a:pt x="791737" y="4360127"/>
                </a:cubicBezTo>
                <a:cubicBezTo>
                  <a:pt x="840536" y="4377101"/>
                  <a:pt x="917397" y="4386044"/>
                  <a:pt x="970156" y="4393581"/>
                </a:cubicBezTo>
                <a:cubicBezTo>
                  <a:pt x="1014761" y="4430752"/>
                  <a:pt x="1060094" y="4467066"/>
                  <a:pt x="1103971" y="4505093"/>
                </a:cubicBezTo>
                <a:cubicBezTo>
                  <a:pt x="1115889" y="4515421"/>
                  <a:pt x="1145539" y="4525024"/>
                  <a:pt x="1137425" y="4538547"/>
                </a:cubicBezTo>
                <a:cubicBezTo>
                  <a:pt x="1115620" y="4574888"/>
                  <a:pt x="1072327" y="4593096"/>
                  <a:pt x="1037064" y="4616605"/>
                </a:cubicBezTo>
                <a:cubicBezTo>
                  <a:pt x="994097" y="4645249"/>
                  <a:pt x="946503" y="4666455"/>
                  <a:pt x="903249" y="4694664"/>
                </a:cubicBezTo>
                <a:cubicBezTo>
                  <a:pt x="860901" y="4722282"/>
                  <a:pt x="823542" y="4757212"/>
                  <a:pt x="780586" y="4783874"/>
                </a:cubicBezTo>
                <a:cubicBezTo>
                  <a:pt x="715555" y="4824238"/>
                  <a:pt x="579864" y="4895386"/>
                  <a:pt x="579864" y="4895386"/>
                </a:cubicBezTo>
                <a:cubicBezTo>
                  <a:pt x="524944" y="4968612"/>
                  <a:pt x="522029" y="4942022"/>
                  <a:pt x="657922" y="4995747"/>
                </a:cubicBezTo>
                <a:cubicBezTo>
                  <a:pt x="779302" y="5043734"/>
                  <a:pt x="903249" y="5084956"/>
                  <a:pt x="1025912" y="5129561"/>
                </a:cubicBezTo>
                <a:lnTo>
                  <a:pt x="1304693" y="5073805"/>
                </a:lnTo>
              </a:path>
            </a:pathLst>
          </a:custGeom>
          <a:noFill/>
          <a:ln w="200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581"/>
          </a:p>
        </p:txBody>
      </p:sp>
      <p:pic>
        <p:nvPicPr>
          <p:cNvPr id="2050" name="Picture 2">
            <a:extLst>
              <a:ext uri="{FF2B5EF4-FFF2-40B4-BE49-F238E27FC236}">
                <a16:creationId xmlns:a16="http://schemas.microsoft.com/office/drawing/2014/main" id="{C56C9958-0141-6D95-5CA0-04FE10C3D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17283" y="678863"/>
            <a:ext cx="5119316" cy="511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478E8CAF-BB55-04BC-A2E3-6727D9BE5B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5540" y="3517549"/>
            <a:ext cx="5119316" cy="511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a:extLst>
              <a:ext uri="{FF2B5EF4-FFF2-40B4-BE49-F238E27FC236}">
                <a16:creationId xmlns:a16="http://schemas.microsoft.com/office/drawing/2014/main" id="{1F6D293D-4EE8-B2B9-2B93-09DCBBE38DA6}"/>
              </a:ext>
            </a:extLst>
          </p:cNvPr>
          <p:cNvSpPr/>
          <p:nvPr/>
        </p:nvSpPr>
        <p:spPr>
          <a:xfrm>
            <a:off x="955334" y="310055"/>
            <a:ext cx="14572642" cy="1356569"/>
          </a:xfrm>
          <a:prstGeom prst="rect">
            <a:avLst/>
          </a:prstGeom>
          <a:noFill/>
        </p:spPr>
        <p:txBody>
          <a:bodyPr wrap="square" lIns="149270" tIns="74634" rIns="149270" bIns="74634">
            <a:spAutoFit/>
          </a:bodyPr>
          <a:lstStyle/>
          <a:p>
            <a:pPr algn="ctr"/>
            <a:r>
              <a:rPr lang="ja-JP" altLang="en-US" sz="7836" kern="100" dirty="0">
                <a:solidFill>
                  <a:srgbClr val="FF0000"/>
                </a:solidFill>
                <a:ea typeface="HGP創英角ﾎﾟｯﾌﾟ体" panose="040B0A00000000000000" pitchFamily="50" charset="-128"/>
                <a:cs typeface="Times New Roman" panose="02020603050405020304" pitchFamily="18" charset="0"/>
              </a:rPr>
              <a:t>「おなか」の細菌のチカラ　その１</a:t>
            </a:r>
            <a:endParaRPr lang="ja-JP" altLang="en-US" sz="8815"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5921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8945 0.07685 L -0.28737 0.22593 " pathEditMode="relative" rAng="0" ptsTypes="AA">
                                      <p:cBhvr>
                                        <p:cTn id="6" dur="2000" fill="hold"/>
                                        <p:tgtEl>
                                          <p:spTgt spid="2050"/>
                                        </p:tgtEl>
                                        <p:attrNameLst>
                                          <p:attrName>ppt_x</p:attrName>
                                          <p:attrName>ppt_y</p:attrName>
                                        </p:attrNameLst>
                                      </p:cBhvr>
                                      <p:rCtr x="-9896" y="745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4.16667E-7 -4.81481E-6 L 0.31654 0.19237 " pathEditMode="relative" rAng="0" ptsTypes="AA">
                                      <p:cBhvr>
                                        <p:cTn id="23" dur="2000" fill="hold"/>
                                        <p:tgtEl>
                                          <p:spTgt spid="2051"/>
                                        </p:tgtEl>
                                        <p:attrNameLst>
                                          <p:attrName>ppt_x</p:attrName>
                                          <p:attrName>ppt_y</p:attrName>
                                        </p:attrNameLst>
                                      </p:cBhvr>
                                      <p:rCtr x="15820" y="96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33CC592-1765-E002-78DC-D670A7884933}"/>
              </a:ext>
            </a:extLst>
          </p:cNvPr>
          <p:cNvSpPr/>
          <p:nvPr/>
        </p:nvSpPr>
        <p:spPr>
          <a:xfrm>
            <a:off x="955334" y="310055"/>
            <a:ext cx="14572642" cy="1356569"/>
          </a:xfrm>
          <a:prstGeom prst="rect">
            <a:avLst/>
          </a:prstGeom>
          <a:noFill/>
        </p:spPr>
        <p:txBody>
          <a:bodyPr wrap="square" lIns="149270" tIns="74634" rIns="149270" bIns="74634">
            <a:spAutoFit/>
          </a:bodyPr>
          <a:lstStyle/>
          <a:p>
            <a:pPr algn="ctr"/>
            <a:r>
              <a:rPr lang="ja-JP" altLang="en-US" sz="7836" kern="100" dirty="0">
                <a:solidFill>
                  <a:srgbClr val="FF0000"/>
                </a:solidFill>
                <a:ea typeface="HGP創英角ﾎﾟｯﾌﾟ体" panose="040B0A00000000000000" pitchFamily="50" charset="-128"/>
                <a:cs typeface="Times New Roman" panose="02020603050405020304" pitchFamily="18" charset="0"/>
              </a:rPr>
              <a:t>「おなか」の細菌のチカラ　その２</a:t>
            </a:r>
            <a:endParaRPr lang="ja-JP" altLang="en-US" sz="8815" dirty="0">
              <a:ln w="0"/>
              <a:solidFill>
                <a:srgbClr val="FF0000"/>
              </a:solidFill>
              <a:effectLst>
                <a:outerShdw blurRad="38100" dist="19050" dir="2700000" algn="tl" rotWithShape="0">
                  <a:schemeClr val="dk1">
                    <a:alpha val="40000"/>
                  </a:schemeClr>
                </a:outerShdw>
              </a:effectLst>
            </a:endParaRPr>
          </a:p>
        </p:txBody>
      </p:sp>
      <p:pic>
        <p:nvPicPr>
          <p:cNvPr id="6" name="図 5" descr="タイムライン&#10;&#10;中程度の精度で自動的に生成された説明">
            <a:extLst>
              <a:ext uri="{FF2B5EF4-FFF2-40B4-BE49-F238E27FC236}">
                <a16:creationId xmlns:a16="http://schemas.microsoft.com/office/drawing/2014/main" id="{65CBDACA-148E-687A-B34A-8A83278BE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91" y="1666597"/>
            <a:ext cx="17452842" cy="8905903"/>
          </a:xfrm>
          <a:prstGeom prst="rect">
            <a:avLst/>
          </a:prstGeom>
        </p:spPr>
      </p:pic>
      <p:pic>
        <p:nvPicPr>
          <p:cNvPr id="4" name="図 3" descr="背景パターン&#10;&#10;中程度の精度で自動的に生成された説明">
            <a:extLst>
              <a:ext uri="{FF2B5EF4-FFF2-40B4-BE49-F238E27FC236}">
                <a16:creationId xmlns:a16="http://schemas.microsoft.com/office/drawing/2014/main" id="{A4094CCC-56B4-5ACB-5E2F-7EE63CC8F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512" y="1635468"/>
            <a:ext cx="18756495" cy="9035219"/>
          </a:xfrm>
          <a:prstGeom prst="rect">
            <a:avLst/>
          </a:prstGeom>
        </p:spPr>
      </p:pic>
      <p:sp>
        <p:nvSpPr>
          <p:cNvPr id="8" name="正方形/長方形 7">
            <a:extLst>
              <a:ext uri="{FF2B5EF4-FFF2-40B4-BE49-F238E27FC236}">
                <a16:creationId xmlns:a16="http://schemas.microsoft.com/office/drawing/2014/main" id="{BF55C0D1-CDA7-A1C4-A6A7-7CEB2B032EF1}"/>
              </a:ext>
            </a:extLst>
          </p:cNvPr>
          <p:cNvSpPr/>
          <p:nvPr/>
        </p:nvSpPr>
        <p:spPr>
          <a:xfrm>
            <a:off x="217722" y="3409311"/>
            <a:ext cx="18659045" cy="4974226"/>
          </a:xfrm>
          <a:prstGeom prst="rect">
            <a:avLst/>
          </a:prstGeom>
          <a:solidFill>
            <a:schemeClr val="bg1"/>
          </a:solidFill>
        </p:spPr>
        <p:txBody>
          <a:bodyPr wrap="none" lIns="149270" tIns="74634" rIns="149270" bIns="74634">
            <a:spAutoFit/>
          </a:bodyPr>
          <a:lstStyle/>
          <a:p>
            <a:pPr algn="ctr"/>
            <a:r>
              <a:rPr lang="ja-JP" altLang="en-US" sz="15672"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菌で「皮脂膜」バリア　</a:t>
            </a:r>
            <a:endParaRPr lang="en-US" altLang="ja-JP" sz="15672"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a:p>
            <a:pPr algn="ctr"/>
            <a:r>
              <a:rPr lang="ja-JP" altLang="en-US" sz="15672"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体の表面を守る！</a:t>
            </a:r>
          </a:p>
        </p:txBody>
      </p:sp>
    </p:spTree>
    <p:extLst>
      <p:ext uri="{BB962C8B-B14F-4D97-AF65-F5344CB8AC3E}">
        <p14:creationId xmlns:p14="http://schemas.microsoft.com/office/powerpoint/2010/main" val="216719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4DCA4BA-4E6D-C143-753F-F9BF4AF41D46}"/>
              </a:ext>
            </a:extLst>
          </p:cNvPr>
          <p:cNvSpPr/>
          <p:nvPr/>
        </p:nvSpPr>
        <p:spPr>
          <a:xfrm>
            <a:off x="321240" y="528499"/>
            <a:ext cx="18221782" cy="1356569"/>
          </a:xfrm>
          <a:prstGeom prst="rect">
            <a:avLst/>
          </a:prstGeom>
          <a:noFill/>
        </p:spPr>
        <p:txBody>
          <a:bodyPr wrap="square" lIns="149270" tIns="74634" rIns="149270" bIns="74634">
            <a:spAutoFit/>
          </a:bodyPr>
          <a:lstStyle/>
          <a:p>
            <a:pPr algn="ctr"/>
            <a:r>
              <a:rPr lang="ja-JP" altLang="en-US" sz="7836" kern="100" dirty="0">
                <a:solidFill>
                  <a:srgbClr val="FF0000"/>
                </a:solidFill>
                <a:ea typeface="HGP創英角ﾎﾟｯﾌﾟ体" panose="040B0A00000000000000" pitchFamily="50" charset="-128"/>
                <a:cs typeface="Times New Roman" panose="02020603050405020304" pitchFamily="18" charset="0"/>
              </a:rPr>
              <a:t>だから「おなか」の調子を整えることが大事</a:t>
            </a:r>
            <a:endParaRPr lang="ja-JP" altLang="en-US" sz="8815" dirty="0">
              <a:ln w="0"/>
              <a:solidFill>
                <a:srgbClr val="FF0000"/>
              </a:solidFill>
              <a:effectLst>
                <a:outerShdw blurRad="38100" dist="19050" dir="2700000" algn="tl" rotWithShape="0">
                  <a:schemeClr val="dk1">
                    <a:alpha val="40000"/>
                  </a:schemeClr>
                </a:outerShdw>
              </a:effectLst>
            </a:endParaRPr>
          </a:p>
        </p:txBody>
      </p:sp>
      <p:pic>
        <p:nvPicPr>
          <p:cNvPr id="3074" name="Picture 2">
            <a:extLst>
              <a:ext uri="{FF2B5EF4-FFF2-40B4-BE49-F238E27FC236}">
                <a16:creationId xmlns:a16="http://schemas.microsoft.com/office/drawing/2014/main" id="{C8FB427B-0542-6472-86E5-A7237914D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034" y="1652527"/>
            <a:ext cx="4711137" cy="633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690A4089-71E3-5530-227E-643F21E9A764}"/>
              </a:ext>
            </a:extLst>
          </p:cNvPr>
          <p:cNvPicPr>
            <a:picLocks noChangeAspect="1"/>
          </p:cNvPicPr>
          <p:nvPr/>
        </p:nvPicPr>
        <p:blipFill>
          <a:blip r:embed="rId3"/>
          <a:stretch>
            <a:fillRect/>
          </a:stretch>
        </p:blipFill>
        <p:spPr>
          <a:xfrm>
            <a:off x="139761" y="1865414"/>
            <a:ext cx="4711138" cy="8785673"/>
          </a:xfrm>
          <a:prstGeom prst="rect">
            <a:avLst/>
          </a:prstGeom>
        </p:spPr>
      </p:pic>
      <p:sp>
        <p:nvSpPr>
          <p:cNvPr id="6" name="正方形/長方形 5">
            <a:extLst>
              <a:ext uri="{FF2B5EF4-FFF2-40B4-BE49-F238E27FC236}">
                <a16:creationId xmlns:a16="http://schemas.microsoft.com/office/drawing/2014/main" id="{311B85E3-972A-397F-4D24-47DFCE1679A3}"/>
              </a:ext>
            </a:extLst>
          </p:cNvPr>
          <p:cNvSpPr/>
          <p:nvPr/>
        </p:nvSpPr>
        <p:spPr>
          <a:xfrm>
            <a:off x="4385193" y="7598665"/>
            <a:ext cx="5046940" cy="2562412"/>
          </a:xfrm>
          <a:prstGeom prst="rect">
            <a:avLst/>
          </a:prstGeom>
          <a:noFill/>
        </p:spPr>
        <p:txBody>
          <a:bodyPr wrap="square" lIns="149270" tIns="74634" rIns="149270" bIns="74634">
            <a:spAutoFit/>
          </a:bodyPr>
          <a:lstStyle/>
          <a:p>
            <a:pPr algn="ctr"/>
            <a:r>
              <a:rPr lang="ja-JP" altLang="en-US" sz="7836" kern="100" dirty="0">
                <a:solidFill>
                  <a:srgbClr val="FF0000"/>
                </a:solidFill>
                <a:ea typeface="HGP創英角ﾎﾟｯﾌﾟ体" panose="040B0A00000000000000" pitchFamily="50" charset="-128"/>
                <a:cs typeface="Times New Roman" panose="02020603050405020304" pitchFamily="18" charset="0"/>
              </a:rPr>
              <a:t>「つまり」を</a:t>
            </a:r>
            <a:endParaRPr lang="en-US" altLang="ja-JP" sz="7836" kern="100" dirty="0">
              <a:solidFill>
                <a:srgbClr val="FF0000"/>
              </a:solidFill>
              <a:ea typeface="HGP創英角ﾎﾟｯﾌﾟ体" panose="040B0A00000000000000" pitchFamily="50" charset="-128"/>
              <a:cs typeface="Times New Roman" panose="02020603050405020304" pitchFamily="18" charset="0"/>
            </a:endParaRPr>
          </a:p>
          <a:p>
            <a:pPr algn="ctr"/>
            <a:r>
              <a:rPr lang="ja-JP" altLang="en-US" sz="7836" kern="100" dirty="0">
                <a:ln w="0"/>
                <a:solidFill>
                  <a:srgbClr val="FF0000"/>
                </a:solidFill>
                <a:effectLst>
                  <a:outerShdw blurRad="38100" dist="19050" dir="2700000" algn="tl" rotWithShape="0">
                    <a:schemeClr val="dk1">
                      <a:alpha val="40000"/>
                    </a:schemeClr>
                  </a:outerShdw>
                </a:effectLst>
                <a:ea typeface="HGP創英角ﾎﾟｯﾌﾟ体" panose="040B0A00000000000000" pitchFamily="50" charset="-128"/>
                <a:cs typeface="Times New Roman" panose="02020603050405020304" pitchFamily="18" charset="0"/>
              </a:rPr>
              <a:t>通す</a:t>
            </a:r>
            <a:endParaRPr lang="ja-JP" altLang="en-US" sz="8815" dirty="0">
              <a:ln w="0"/>
              <a:solidFill>
                <a:srgbClr val="FF0000"/>
              </a:solidFill>
              <a:effectLst>
                <a:outerShdw blurRad="38100" dist="19050" dir="2700000" algn="tl" rotWithShape="0">
                  <a:schemeClr val="dk1">
                    <a:alpha val="40000"/>
                  </a:schemeClr>
                </a:outerShdw>
              </a:effectLst>
            </a:endParaRPr>
          </a:p>
        </p:txBody>
      </p:sp>
      <p:grpSp>
        <p:nvGrpSpPr>
          <p:cNvPr id="3" name="Group 3">
            <a:extLst>
              <a:ext uri="{FF2B5EF4-FFF2-40B4-BE49-F238E27FC236}">
                <a16:creationId xmlns:a16="http://schemas.microsoft.com/office/drawing/2014/main" id="{09DF95C6-FBBA-0737-D1A9-918E7B091D22}"/>
              </a:ext>
            </a:extLst>
          </p:cNvPr>
          <p:cNvGrpSpPr>
            <a:grpSpLocks/>
          </p:cNvGrpSpPr>
          <p:nvPr/>
        </p:nvGrpSpPr>
        <p:grpSpPr bwMode="auto">
          <a:xfrm>
            <a:off x="8625735" y="2359742"/>
            <a:ext cx="9750755" cy="5629676"/>
            <a:chOff x="5200" y="4597"/>
            <a:chExt cx="2474" cy="1225"/>
          </a:xfrm>
        </p:grpSpPr>
        <p:pic>
          <p:nvPicPr>
            <p:cNvPr id="3076" name="Picture 4">
              <a:extLst>
                <a:ext uri="{FF2B5EF4-FFF2-40B4-BE49-F238E27FC236}">
                  <a16:creationId xmlns:a16="http://schemas.microsoft.com/office/drawing/2014/main" id="{2E920FDF-A4B0-DA01-D6CF-8D76D7F6FD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0" y="4597"/>
              <a:ext cx="1084" cy="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a:extLst>
                <a:ext uri="{FF2B5EF4-FFF2-40B4-BE49-F238E27FC236}">
                  <a16:creationId xmlns:a16="http://schemas.microsoft.com/office/drawing/2014/main" id="{99830AD5-A99A-1AF0-041E-4A6CF72888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146" t="13542" r="19188" b="20500"/>
            <a:stretch>
              <a:fillRect/>
            </a:stretch>
          </p:blipFill>
          <p:spPr bwMode="auto">
            <a:xfrm>
              <a:off x="5200" y="4612"/>
              <a:ext cx="1211" cy="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正方形/長方形 9">
            <a:extLst>
              <a:ext uri="{FF2B5EF4-FFF2-40B4-BE49-F238E27FC236}">
                <a16:creationId xmlns:a16="http://schemas.microsoft.com/office/drawing/2014/main" id="{F9FFD2B6-DD45-7425-E927-34825D261257}"/>
              </a:ext>
            </a:extLst>
          </p:cNvPr>
          <p:cNvSpPr/>
          <p:nvPr/>
        </p:nvSpPr>
        <p:spPr>
          <a:xfrm>
            <a:off x="8767707" y="7858712"/>
            <a:ext cx="10491328" cy="2366717"/>
          </a:xfrm>
          <a:prstGeom prst="rect">
            <a:avLst/>
          </a:prstGeom>
          <a:noFill/>
        </p:spPr>
        <p:txBody>
          <a:bodyPr wrap="square" lIns="149270" tIns="74634" rIns="149270" bIns="74634">
            <a:spAutoFit/>
          </a:bodyPr>
          <a:lstStyle/>
          <a:p>
            <a:pPr algn="ctr"/>
            <a:r>
              <a:rPr lang="ja-JP" altLang="en-US" sz="7200" kern="100" dirty="0">
                <a:solidFill>
                  <a:srgbClr val="0000FF"/>
                </a:solidFill>
                <a:ea typeface="HGP創英角ﾎﾟｯﾌﾟ体" panose="040B0A00000000000000" pitchFamily="50" charset="-128"/>
                <a:cs typeface="Times New Roman" panose="02020603050405020304" pitchFamily="18" charset="0"/>
              </a:rPr>
              <a:t>「はり・おきゅう」や「あん摩・マッサージ」を活用</a:t>
            </a:r>
            <a:endParaRPr lang="ja-JP" altLang="en-US" sz="8800" dirty="0">
              <a:ln w="0"/>
              <a:solidFill>
                <a:srgbClr val="0000FF"/>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391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F2ED41B-DFB6-ED87-9420-049882165D9C}"/>
              </a:ext>
            </a:extLst>
          </p:cNvPr>
          <p:cNvSpPr/>
          <p:nvPr/>
        </p:nvSpPr>
        <p:spPr>
          <a:xfrm>
            <a:off x="-1461347" y="842956"/>
            <a:ext cx="21058804" cy="10250222"/>
          </a:xfrm>
          <a:prstGeom prst="rect">
            <a:avLst/>
          </a:prstGeom>
          <a:noFill/>
        </p:spPr>
        <p:txBody>
          <a:bodyPr wrap="none" lIns="149270" tIns="74634" rIns="149270" bIns="74634">
            <a:spAutoFit/>
          </a:bodyPr>
          <a:lstStyle/>
          <a:p>
            <a:pPr algn="ctr"/>
            <a:endParaRPr lang="en-US" altLang="ja-JP" sz="5878"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endParaRPr>
          </a:p>
          <a:p>
            <a:pPr algn="ctr"/>
            <a:r>
              <a:rPr lang="ja-JP" altLang="en-US" sz="5878"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鍼灸医学と保険について</a:t>
            </a:r>
            <a:endParaRPr lang="en-US" altLang="ja-JP" sz="5878"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endParaRPr>
          </a:p>
          <a:p>
            <a:pPr algn="ctr"/>
            <a:endParaRPr lang="en-US" altLang="ja-JP" sz="5878"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endParaRPr>
          </a:p>
          <a:p>
            <a:pPr algn="just"/>
            <a:r>
              <a:rPr lang="ja-JP" altLang="en-US" sz="9795"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①比較・東西医学</a:t>
            </a:r>
            <a:endParaRPr lang="en-US" altLang="ja-JP" sz="9795"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just"/>
            <a:r>
              <a:rPr lang="ja-JP" altLang="en-US" sz="9795"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②東洋医学の基本</a:t>
            </a:r>
            <a:endParaRPr lang="en-US" altLang="ja-JP" sz="9795"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just"/>
            <a:r>
              <a:rPr lang="ja-JP" altLang="en-US" sz="9795"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③上医は国を治す？</a:t>
            </a:r>
            <a:endParaRPr lang="en-US" altLang="ja-JP" sz="9795"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pPr algn="just"/>
            <a:r>
              <a:rPr lang="ja-JP" altLang="en-US" sz="9795"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④鍼灸の保険の話</a:t>
            </a:r>
            <a:endParaRPr lang="en-US" altLang="ja-JP" sz="8815" dirty="0">
              <a:ln w="0"/>
              <a:effectLst>
                <a:outerShdw blurRad="38100" dist="19050" dir="2700000" algn="tl" rotWithShape="0">
                  <a:schemeClr val="dk1">
                    <a:alpha val="40000"/>
                  </a:schemeClr>
                </a:outerShdw>
              </a:effectLst>
            </a:endParaRPr>
          </a:p>
          <a:p>
            <a:pPr algn="r"/>
            <a:endParaRPr lang="ja-JP" altLang="en-US" sz="8815"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9370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ox(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ox(in)">
                                      <p:cBhvr>
                                        <p:cTn id="12" dur="2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ox(in)">
                                      <p:cBhvr>
                                        <p:cTn id="17" dur="2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ox(in)">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男, テキスト, 古い, 衣類 が含まれている画像&#10;&#10;自動的に生成された説明">
            <a:extLst>
              <a:ext uri="{FF2B5EF4-FFF2-40B4-BE49-F238E27FC236}">
                <a16:creationId xmlns:a16="http://schemas.microsoft.com/office/drawing/2014/main" id="{ED0052B5-5F79-A571-BF06-0C6CFF1DE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95" y="4781261"/>
            <a:ext cx="5768637" cy="3902771"/>
          </a:xfrm>
          <a:prstGeom prst="rect">
            <a:avLst/>
          </a:prstGeom>
        </p:spPr>
      </p:pic>
      <p:sp>
        <p:nvSpPr>
          <p:cNvPr id="5" name="正方形/長方形 4">
            <a:extLst>
              <a:ext uri="{FF2B5EF4-FFF2-40B4-BE49-F238E27FC236}">
                <a16:creationId xmlns:a16="http://schemas.microsoft.com/office/drawing/2014/main" id="{E5247508-F0E2-670B-D128-3973E3243758}"/>
              </a:ext>
            </a:extLst>
          </p:cNvPr>
          <p:cNvSpPr/>
          <p:nvPr/>
        </p:nvSpPr>
        <p:spPr>
          <a:xfrm>
            <a:off x="-123047" y="166887"/>
            <a:ext cx="18221782" cy="3944393"/>
          </a:xfrm>
          <a:prstGeom prst="rect">
            <a:avLst/>
          </a:prstGeom>
          <a:noFill/>
        </p:spPr>
        <p:txBody>
          <a:bodyPr wrap="square" lIns="149270" tIns="74634" rIns="149270" bIns="74634">
            <a:spAutoFit/>
          </a:bodyPr>
          <a:lstStyle/>
          <a:p>
            <a:pPr algn="ctr"/>
            <a:r>
              <a:rPr lang="ja-JP" altLang="en-US" sz="18774" dirty="0">
                <a:ln w="0"/>
                <a:solidFill>
                  <a:srgbClr val="008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ヒポクラテスも</a:t>
            </a:r>
            <a:r>
              <a:rPr lang="en-US" altLang="ja-JP" sz="18774" dirty="0">
                <a:ln w="0"/>
                <a:solidFill>
                  <a:srgbClr val="008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a:t>
            </a:r>
          </a:p>
          <a:p>
            <a:pPr algn="ctr"/>
            <a:r>
              <a:rPr lang="ja-JP" altLang="en-US" sz="5878" dirty="0">
                <a:ln w="0"/>
                <a:solidFill>
                  <a:srgbClr val="008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紀元前４６０年頃～</a:t>
            </a:r>
          </a:p>
        </p:txBody>
      </p:sp>
      <p:sp>
        <p:nvSpPr>
          <p:cNvPr id="6" name="正方形/長方形 5">
            <a:extLst>
              <a:ext uri="{FF2B5EF4-FFF2-40B4-BE49-F238E27FC236}">
                <a16:creationId xmlns:a16="http://schemas.microsoft.com/office/drawing/2014/main" id="{B2ECEE03-0098-05AF-FC0C-C9E65B2F1DDB}"/>
              </a:ext>
            </a:extLst>
          </p:cNvPr>
          <p:cNvSpPr/>
          <p:nvPr/>
        </p:nvSpPr>
        <p:spPr>
          <a:xfrm>
            <a:off x="7177037" y="4781260"/>
            <a:ext cx="11320915" cy="4572192"/>
          </a:xfrm>
          <a:prstGeom prst="rect">
            <a:avLst/>
          </a:prstGeom>
          <a:noFill/>
        </p:spPr>
        <p:txBody>
          <a:bodyPr wrap="square" lIns="149270" tIns="74634" rIns="149270" bIns="74634">
            <a:spAutoFit/>
          </a:bodyPr>
          <a:lstStyle/>
          <a:p>
            <a:pPr algn="ctr"/>
            <a:r>
              <a:rPr lang="ja-JP" altLang="en-US" sz="14366"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全ての病は　腸から始まる</a:t>
            </a:r>
          </a:p>
        </p:txBody>
      </p:sp>
      <p:sp>
        <p:nvSpPr>
          <p:cNvPr id="7" name="吹き出し: 角を丸めた四角形 6">
            <a:extLst>
              <a:ext uri="{FF2B5EF4-FFF2-40B4-BE49-F238E27FC236}">
                <a16:creationId xmlns:a16="http://schemas.microsoft.com/office/drawing/2014/main" id="{56BBC383-9EC4-E156-EB41-1FABF0C01D10}"/>
              </a:ext>
            </a:extLst>
          </p:cNvPr>
          <p:cNvSpPr/>
          <p:nvPr/>
        </p:nvSpPr>
        <p:spPr>
          <a:xfrm>
            <a:off x="6762616" y="4781263"/>
            <a:ext cx="11850158" cy="4811483"/>
          </a:xfrm>
          <a:prstGeom prst="wedgeRoundRectCallout">
            <a:avLst>
              <a:gd name="adj1" fmla="val -55023"/>
              <a:gd name="adj2" fmla="val 8769"/>
              <a:gd name="adj3" fmla="val 16667"/>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3581"/>
          </a:p>
        </p:txBody>
      </p:sp>
    </p:spTree>
    <p:extLst>
      <p:ext uri="{BB962C8B-B14F-4D97-AF65-F5344CB8AC3E}">
        <p14:creationId xmlns:p14="http://schemas.microsoft.com/office/powerpoint/2010/main" val="46866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3BD386A-AD11-6764-0E91-B59FEF181057}"/>
              </a:ext>
            </a:extLst>
          </p:cNvPr>
          <p:cNvPicPr>
            <a:picLocks noChangeAspect="1"/>
          </p:cNvPicPr>
          <p:nvPr/>
        </p:nvPicPr>
        <p:blipFill>
          <a:blip r:embed="rId2"/>
          <a:stretch>
            <a:fillRect/>
          </a:stretch>
        </p:blipFill>
        <p:spPr>
          <a:xfrm>
            <a:off x="903138" y="240611"/>
            <a:ext cx="17057987" cy="10499518"/>
          </a:xfrm>
          <a:prstGeom prst="rect">
            <a:avLst/>
          </a:prstGeom>
        </p:spPr>
      </p:pic>
    </p:spTree>
    <p:extLst>
      <p:ext uri="{BB962C8B-B14F-4D97-AF65-F5344CB8AC3E}">
        <p14:creationId xmlns:p14="http://schemas.microsoft.com/office/powerpoint/2010/main" val="3329241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3954F8AE-971E-F7C4-88EE-495927B8CAEE}"/>
              </a:ext>
            </a:extLst>
          </p:cNvPr>
          <p:cNvGrpSpPr/>
          <p:nvPr/>
        </p:nvGrpSpPr>
        <p:grpSpPr>
          <a:xfrm>
            <a:off x="167461" y="4316675"/>
            <a:ext cx="18179533" cy="5843915"/>
            <a:chOff x="604498" y="2029292"/>
            <a:chExt cx="11136492" cy="3579889"/>
          </a:xfrm>
        </p:grpSpPr>
        <p:pic>
          <p:nvPicPr>
            <p:cNvPr id="9" name="図 8" descr="挿絵 が含まれている画像&#10;&#10;自動的に生成された説明">
              <a:extLst>
                <a:ext uri="{FF2B5EF4-FFF2-40B4-BE49-F238E27FC236}">
                  <a16:creationId xmlns:a16="http://schemas.microsoft.com/office/drawing/2014/main" id="{188A9273-7BE6-7408-8C77-B82B5F910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5104" y="3390569"/>
              <a:ext cx="2218612" cy="2218612"/>
            </a:xfrm>
            <a:prstGeom prst="rect">
              <a:avLst/>
            </a:prstGeom>
          </p:spPr>
        </p:pic>
        <p:sp>
          <p:nvSpPr>
            <p:cNvPr id="11" name="正方形/長方形 10">
              <a:extLst>
                <a:ext uri="{FF2B5EF4-FFF2-40B4-BE49-F238E27FC236}">
                  <a16:creationId xmlns:a16="http://schemas.microsoft.com/office/drawing/2014/main" id="{665B0490-D9BC-BC2D-A7BE-097E1DED8A00}"/>
                </a:ext>
              </a:extLst>
            </p:cNvPr>
            <p:cNvSpPr/>
            <p:nvPr/>
          </p:nvSpPr>
          <p:spPr>
            <a:xfrm>
              <a:off x="604498" y="3916388"/>
              <a:ext cx="4520606" cy="1692793"/>
            </a:xfrm>
            <a:prstGeom prst="rect">
              <a:avLst/>
            </a:prstGeom>
            <a:noFill/>
          </p:spPr>
          <p:txBody>
            <a:bodyPr wrap="square" lIns="149270" tIns="74634" rIns="149270" bIns="74634">
              <a:spAutoFit/>
            </a:bodyPr>
            <a:lstStyle/>
            <a:p>
              <a:pPr algn="ctr"/>
              <a:r>
                <a:rPr lang="ja-JP" altLang="en-US" sz="7836" kern="100" dirty="0">
                  <a:solidFill>
                    <a:srgbClr val="008000"/>
                  </a:solidFill>
                  <a:ea typeface="HGP創英角ﾎﾟｯﾌﾟ体" panose="040B0A00000000000000" pitchFamily="50" charset="-128"/>
                  <a:cs typeface="Times New Roman" panose="02020603050405020304" pitchFamily="18" charset="0"/>
                </a:rPr>
                <a:t>大塚亮先生</a:t>
              </a:r>
              <a:endParaRPr lang="en-US" altLang="ja-JP" sz="7836" kern="100" dirty="0">
                <a:solidFill>
                  <a:srgbClr val="008000"/>
                </a:solidFill>
                <a:ea typeface="HGP創英角ﾎﾟｯﾌﾟ体" panose="040B0A00000000000000" pitchFamily="50" charset="-128"/>
                <a:cs typeface="Times New Roman" panose="02020603050405020304" pitchFamily="18" charset="0"/>
              </a:endParaRPr>
            </a:p>
            <a:p>
              <a:pPr algn="ctr"/>
              <a:r>
                <a:rPr lang="ja-JP" altLang="en-US" sz="4571" kern="100" dirty="0">
                  <a:solidFill>
                    <a:srgbClr val="008000"/>
                  </a:solidFill>
                  <a:ea typeface="HGP創英角ﾎﾟｯﾌﾟ体" panose="040B0A00000000000000" pitchFamily="50" charset="-128"/>
                  <a:cs typeface="Times New Roman" panose="02020603050405020304" pitchFamily="18" charset="0"/>
                </a:rPr>
                <a:t>元大阪市立大学医学部附属病院循環器内科勤務医師</a:t>
              </a:r>
              <a:endParaRPr lang="ja-JP" altLang="en-US" sz="5223" dirty="0">
                <a:ln w="0"/>
                <a:solidFill>
                  <a:srgbClr val="008000"/>
                </a:solidFill>
                <a:effectLst>
                  <a:outerShdw blurRad="38100" dist="19050" dir="2700000" algn="tl" rotWithShape="0">
                    <a:schemeClr val="dk1">
                      <a:alpha val="40000"/>
                    </a:schemeClr>
                  </a:outerShdw>
                </a:effectLst>
              </a:endParaRPr>
            </a:p>
          </p:txBody>
        </p:sp>
        <p:sp>
          <p:nvSpPr>
            <p:cNvPr id="12" name="吹き出し: 角を丸めた四角形 11">
              <a:extLst>
                <a:ext uri="{FF2B5EF4-FFF2-40B4-BE49-F238E27FC236}">
                  <a16:creationId xmlns:a16="http://schemas.microsoft.com/office/drawing/2014/main" id="{F2191954-83F1-CEB7-E173-DE7CF94F76F3}"/>
                </a:ext>
              </a:extLst>
            </p:cNvPr>
            <p:cNvSpPr/>
            <p:nvPr/>
          </p:nvSpPr>
          <p:spPr>
            <a:xfrm flipH="1">
              <a:off x="3571875" y="2029292"/>
              <a:ext cx="8169115" cy="1569660"/>
            </a:xfrm>
            <a:prstGeom prst="wedgeRoundRectCallout">
              <a:avLst>
                <a:gd name="adj1" fmla="val -1319"/>
                <a:gd name="adj2" fmla="val 72371"/>
                <a:gd name="adj3" fmla="val 16667"/>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3581"/>
            </a:p>
          </p:txBody>
        </p:sp>
      </p:grpSp>
      <p:sp>
        <p:nvSpPr>
          <p:cNvPr id="2" name="正方形/長方形 1">
            <a:extLst>
              <a:ext uri="{FF2B5EF4-FFF2-40B4-BE49-F238E27FC236}">
                <a16:creationId xmlns:a16="http://schemas.microsoft.com/office/drawing/2014/main" id="{F6F8A1FD-1AA8-45D5-DC7E-0484445A0282}"/>
              </a:ext>
            </a:extLst>
          </p:cNvPr>
          <p:cNvSpPr/>
          <p:nvPr/>
        </p:nvSpPr>
        <p:spPr>
          <a:xfrm>
            <a:off x="321240" y="166890"/>
            <a:ext cx="18221782" cy="2562412"/>
          </a:xfrm>
          <a:prstGeom prst="rect">
            <a:avLst/>
          </a:prstGeom>
          <a:noFill/>
        </p:spPr>
        <p:txBody>
          <a:bodyPr wrap="square" lIns="149270" tIns="74634" rIns="149270" bIns="74634">
            <a:spAutoFit/>
          </a:bodyPr>
          <a:lstStyle/>
          <a:p>
            <a:pPr algn="ctr"/>
            <a:r>
              <a:rPr lang="ja-JP" altLang="en-US" sz="7836" kern="100" dirty="0">
                <a:solidFill>
                  <a:srgbClr val="008000"/>
                </a:solidFill>
                <a:ea typeface="HGP創英角ﾎﾟｯﾌﾟ体" panose="040B0A00000000000000" pitchFamily="50" charset="-128"/>
                <a:cs typeface="Times New Roman" panose="02020603050405020304" pitchFamily="18" charset="0"/>
              </a:rPr>
              <a:t>現代医学が追い付いてきた？</a:t>
            </a:r>
            <a:endParaRPr lang="en-US" altLang="ja-JP" sz="7836" kern="100" dirty="0">
              <a:solidFill>
                <a:srgbClr val="008000"/>
              </a:solidFill>
              <a:ea typeface="HGP創英角ﾎﾟｯﾌﾟ体" panose="040B0A00000000000000" pitchFamily="50" charset="-128"/>
              <a:cs typeface="Times New Roman" panose="02020603050405020304" pitchFamily="18" charset="0"/>
            </a:endParaRPr>
          </a:p>
          <a:p>
            <a:pPr algn="ctr"/>
            <a:r>
              <a:rPr lang="ja-JP" altLang="en-US" sz="7836" kern="100" dirty="0">
                <a:ln w="0"/>
                <a:solidFill>
                  <a:srgbClr val="008000"/>
                </a:solidFill>
                <a:effectLst>
                  <a:outerShdw blurRad="38100" dist="19050" dir="2700000" algn="tl" rotWithShape="0">
                    <a:schemeClr val="dk1">
                      <a:alpha val="40000"/>
                    </a:schemeClr>
                  </a:outerShdw>
                </a:effectLst>
                <a:ea typeface="HGP創英角ﾎﾟｯﾌﾟ体" panose="040B0A00000000000000" pitchFamily="50" charset="-128"/>
                <a:cs typeface="Times New Roman" panose="02020603050405020304" pitchFamily="18" charset="0"/>
              </a:rPr>
              <a:t>腸内フローラの最新情報</a:t>
            </a:r>
            <a:endParaRPr lang="ja-JP" altLang="en-US" sz="8815" dirty="0">
              <a:ln w="0"/>
              <a:solidFill>
                <a:srgbClr val="008000"/>
              </a:solidFill>
              <a:effectLst>
                <a:outerShdw blurRad="38100" dist="19050" dir="2700000" algn="tl" rotWithShape="0">
                  <a:schemeClr val="dk1">
                    <a:alpha val="40000"/>
                  </a:schemeClr>
                </a:outerShdw>
              </a:effectLst>
            </a:endParaRPr>
          </a:p>
        </p:txBody>
      </p:sp>
      <p:grpSp>
        <p:nvGrpSpPr>
          <p:cNvPr id="5" name="グループ化 4">
            <a:extLst>
              <a:ext uri="{FF2B5EF4-FFF2-40B4-BE49-F238E27FC236}">
                <a16:creationId xmlns:a16="http://schemas.microsoft.com/office/drawing/2014/main" id="{64638879-006C-9984-3951-FDAC62EABFFB}"/>
              </a:ext>
            </a:extLst>
          </p:cNvPr>
          <p:cNvGrpSpPr/>
          <p:nvPr/>
        </p:nvGrpSpPr>
        <p:grpSpPr>
          <a:xfrm>
            <a:off x="-737209" y="3709812"/>
            <a:ext cx="6602760" cy="2078235"/>
            <a:chOff x="107377" y="2156032"/>
            <a:chExt cx="4044745" cy="1273093"/>
          </a:xfrm>
        </p:grpSpPr>
        <p:sp>
          <p:nvSpPr>
            <p:cNvPr id="3" name="正方形/長方形 2">
              <a:extLst>
                <a:ext uri="{FF2B5EF4-FFF2-40B4-BE49-F238E27FC236}">
                  <a16:creationId xmlns:a16="http://schemas.microsoft.com/office/drawing/2014/main" id="{68887399-8727-9F06-321E-7B390D730E0F}"/>
                </a:ext>
              </a:extLst>
            </p:cNvPr>
            <p:cNvSpPr/>
            <p:nvPr/>
          </p:nvSpPr>
          <p:spPr>
            <a:xfrm>
              <a:off x="107377" y="2156032"/>
              <a:ext cx="4044745" cy="923318"/>
            </a:xfrm>
            <a:prstGeom prst="rect">
              <a:avLst/>
            </a:prstGeom>
            <a:noFill/>
          </p:spPr>
          <p:txBody>
            <a:bodyPr wrap="square" lIns="149270" tIns="74634" rIns="149270" bIns="74634">
              <a:spAutoFit/>
            </a:bodyPr>
            <a:lstStyle/>
            <a:p>
              <a:pPr algn="ctr"/>
              <a:r>
                <a:rPr lang="ja-JP" altLang="en-US" sz="8815" dirty="0">
                  <a:ln w="0"/>
                  <a:solidFill>
                    <a:srgbClr val="0000FF"/>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脳腸相関</a:t>
              </a:r>
            </a:p>
          </p:txBody>
        </p:sp>
        <p:sp>
          <p:nvSpPr>
            <p:cNvPr id="4" name="正方形/長方形 3">
              <a:extLst>
                <a:ext uri="{FF2B5EF4-FFF2-40B4-BE49-F238E27FC236}">
                  <a16:creationId xmlns:a16="http://schemas.microsoft.com/office/drawing/2014/main" id="{DB52AD6A-C811-279E-D8AA-57B350327730}"/>
                </a:ext>
              </a:extLst>
            </p:cNvPr>
            <p:cNvSpPr/>
            <p:nvPr/>
          </p:nvSpPr>
          <p:spPr>
            <a:xfrm>
              <a:off x="577015" y="2967335"/>
              <a:ext cx="3108573" cy="461790"/>
            </a:xfrm>
            <a:prstGeom prst="rect">
              <a:avLst/>
            </a:prstGeom>
            <a:noFill/>
          </p:spPr>
          <p:txBody>
            <a:bodyPr wrap="square" lIns="149270" tIns="74634" rIns="149270" bIns="74634">
              <a:spAutoFit/>
            </a:bodyPr>
            <a:lstStyle/>
            <a:p>
              <a:pPr algn="ctr"/>
              <a:r>
                <a:rPr lang="ja-JP" altLang="en-US" sz="3919" dirty="0">
                  <a:ln w="0"/>
                  <a:solidFill>
                    <a:srgbClr val="0000FF"/>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のうちょうそうかん</a:t>
              </a:r>
              <a:endParaRPr lang="ja-JP" altLang="en-US" sz="8815" dirty="0">
                <a:ln w="0"/>
                <a:solidFill>
                  <a:srgbClr val="0000FF"/>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p:txBody>
        </p:sp>
      </p:grpSp>
      <p:sp>
        <p:nvSpPr>
          <p:cNvPr id="7" name="正方形/長方形 6">
            <a:extLst>
              <a:ext uri="{FF2B5EF4-FFF2-40B4-BE49-F238E27FC236}">
                <a16:creationId xmlns:a16="http://schemas.microsoft.com/office/drawing/2014/main" id="{C2284E6C-2409-5A50-53EC-8A14ED1693F2}"/>
              </a:ext>
            </a:extLst>
          </p:cNvPr>
          <p:cNvSpPr/>
          <p:nvPr/>
        </p:nvSpPr>
        <p:spPr>
          <a:xfrm>
            <a:off x="5011493" y="4310105"/>
            <a:ext cx="13335502" cy="2562412"/>
          </a:xfrm>
          <a:prstGeom prst="rect">
            <a:avLst/>
          </a:prstGeom>
          <a:noFill/>
        </p:spPr>
        <p:txBody>
          <a:bodyPr wrap="square" lIns="149270" tIns="74634" rIns="149270" bIns="74634">
            <a:spAutoFit/>
          </a:bodyPr>
          <a:lstStyle/>
          <a:p>
            <a:pPr algn="ctr"/>
            <a:r>
              <a:rPr lang="ja-JP" altLang="en-US" sz="7836" kern="100" dirty="0">
                <a:ln w="0"/>
                <a:solidFill>
                  <a:srgbClr val="FF0000"/>
                </a:solidFill>
                <a:effectLst>
                  <a:outerShdw blurRad="38100" dist="19050" dir="2700000" algn="tl" rotWithShape="0">
                    <a:schemeClr val="dk1">
                      <a:alpha val="40000"/>
                    </a:schemeClr>
                  </a:outerShdw>
                </a:effectLst>
                <a:ea typeface="HGP創英角ﾎﾟｯﾌﾟ体" panose="040B0A00000000000000" pitchFamily="50" charset="-128"/>
                <a:cs typeface="Times New Roman" panose="02020603050405020304" pitchFamily="18" charset="0"/>
              </a:rPr>
              <a:t>実は腸が都合よく生きるためのシステムとして脳をつくった</a:t>
            </a:r>
            <a:endParaRPr lang="ja-JP" altLang="en-US" sz="8815"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8897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8FB12E7-DF50-4E33-DB26-AE6CC69C5E46}"/>
              </a:ext>
            </a:extLst>
          </p:cNvPr>
          <p:cNvPicPr>
            <a:picLocks noChangeAspect="1"/>
          </p:cNvPicPr>
          <p:nvPr/>
        </p:nvPicPr>
        <p:blipFill>
          <a:blip r:embed="rId2"/>
          <a:stretch>
            <a:fillRect/>
          </a:stretch>
        </p:blipFill>
        <p:spPr>
          <a:xfrm>
            <a:off x="-366057" y="-156926"/>
            <a:ext cx="19137093" cy="11029880"/>
          </a:xfrm>
          <a:prstGeom prst="rect">
            <a:avLst/>
          </a:prstGeom>
        </p:spPr>
      </p:pic>
      <p:pic>
        <p:nvPicPr>
          <p:cNvPr id="4" name="図 3" descr="背景パターン&#10;&#10;中程度の精度で自動的に生成された説明">
            <a:extLst>
              <a:ext uri="{FF2B5EF4-FFF2-40B4-BE49-F238E27FC236}">
                <a16:creationId xmlns:a16="http://schemas.microsoft.com/office/drawing/2014/main" id="{238B7965-5BF2-FC4A-583D-9747C024A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58" y="384721"/>
            <a:ext cx="5997653" cy="9722406"/>
          </a:xfrm>
          <a:prstGeom prst="rect">
            <a:avLst/>
          </a:prstGeom>
        </p:spPr>
      </p:pic>
      <p:pic>
        <p:nvPicPr>
          <p:cNvPr id="9" name="図 8" descr="女性たちの白黒写真&#10;&#10;中程度の精度で自動的に生成された説明">
            <a:extLst>
              <a:ext uri="{FF2B5EF4-FFF2-40B4-BE49-F238E27FC236}">
                <a16:creationId xmlns:a16="http://schemas.microsoft.com/office/drawing/2014/main" id="{53D1DA62-CA8C-CF08-63F9-E43A16A47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7587" y="4815498"/>
            <a:ext cx="4979745" cy="5291629"/>
          </a:xfrm>
          <a:prstGeom prst="rect">
            <a:avLst/>
          </a:prstGeom>
        </p:spPr>
      </p:pic>
      <p:sp>
        <p:nvSpPr>
          <p:cNvPr id="10" name="吹き出し: 角を丸めた四角形 9">
            <a:extLst>
              <a:ext uri="{FF2B5EF4-FFF2-40B4-BE49-F238E27FC236}">
                <a16:creationId xmlns:a16="http://schemas.microsoft.com/office/drawing/2014/main" id="{37753CD2-F04F-3CE5-AABC-6A62E6140D5E}"/>
              </a:ext>
            </a:extLst>
          </p:cNvPr>
          <p:cNvSpPr/>
          <p:nvPr/>
        </p:nvSpPr>
        <p:spPr>
          <a:xfrm>
            <a:off x="7053942" y="705662"/>
            <a:ext cx="11127257" cy="3231856"/>
          </a:xfrm>
          <a:prstGeom prst="wedgeRoundRectCallout">
            <a:avLst>
              <a:gd name="adj1" fmla="val -32740"/>
              <a:gd name="adj2" fmla="val 98300"/>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E4528E3-6CD8-EB47-A18A-642D1D4FA5EA}"/>
              </a:ext>
            </a:extLst>
          </p:cNvPr>
          <p:cNvSpPr/>
          <p:nvPr/>
        </p:nvSpPr>
        <p:spPr>
          <a:xfrm>
            <a:off x="7296539" y="1102786"/>
            <a:ext cx="10642064" cy="2308324"/>
          </a:xfrm>
          <a:prstGeom prst="rect">
            <a:avLst/>
          </a:prstGeom>
          <a:solidFill>
            <a:schemeClr val="bg1"/>
          </a:solidFill>
        </p:spPr>
        <p:txBody>
          <a:bodyPr wrap="square" lIns="91440" tIns="45720" rIns="91440" bIns="45720">
            <a:spAutoFit/>
          </a:bodyPr>
          <a:lstStyle/>
          <a:p>
            <a:pPr algn="ctr"/>
            <a:r>
              <a:rPr lang="ja-JP" altLang="en-US" sz="7200"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脳にあるものは腸にもあり</a:t>
            </a:r>
            <a:br>
              <a:rPr lang="en-US" altLang="ja-JP" sz="7200"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br>
            <a:r>
              <a:rPr lang="ja-JP" altLang="en-US" sz="7200"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腸にあるものは脳にもある</a:t>
            </a:r>
            <a:endParaRPr lang="en-US" altLang="ja-JP" sz="7200"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p:txBody>
      </p:sp>
      <p:sp>
        <p:nvSpPr>
          <p:cNvPr id="11" name="正方形/長方形 10">
            <a:extLst>
              <a:ext uri="{FF2B5EF4-FFF2-40B4-BE49-F238E27FC236}">
                <a16:creationId xmlns:a16="http://schemas.microsoft.com/office/drawing/2014/main" id="{2B643FF5-B424-7B24-2CEB-CF778CCB70FD}"/>
              </a:ext>
            </a:extLst>
          </p:cNvPr>
          <p:cNvSpPr/>
          <p:nvPr/>
        </p:nvSpPr>
        <p:spPr>
          <a:xfrm>
            <a:off x="10850282" y="5003328"/>
            <a:ext cx="7678039" cy="4524315"/>
          </a:xfrm>
          <a:prstGeom prst="rect">
            <a:avLst/>
          </a:prstGeom>
          <a:solidFill>
            <a:schemeClr val="bg1"/>
          </a:solidFill>
        </p:spPr>
        <p:txBody>
          <a:bodyPr wrap="square" lIns="91440" tIns="45720" rIns="91440" bIns="45720">
            <a:spAutoFit/>
          </a:bodyPr>
          <a:lstStyle/>
          <a:p>
            <a:pPr algn="ctr"/>
            <a:r>
              <a:rPr lang="ja-JP" altLang="en-US" sz="7200"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藤田恒夫</a:t>
            </a:r>
            <a:endParaRPr lang="en-US" altLang="ja-JP" sz="7200"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a:p>
            <a:pPr algn="ctr"/>
            <a:r>
              <a:rPr lang="ja-JP" altLang="en-US" sz="7200"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東大医学部部卒</a:t>
            </a:r>
            <a:endParaRPr lang="en-US" altLang="ja-JP" sz="7200"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a:p>
            <a:pPr algn="ctr"/>
            <a:r>
              <a:rPr lang="ja-JP" altLang="en-US" sz="7200"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「基底顆粒細胞」の研究者</a:t>
            </a:r>
            <a:endParaRPr lang="en-US" altLang="ja-JP" sz="7200"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84817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925E892-2FBC-D381-2B49-38ED48601660}"/>
              </a:ext>
            </a:extLst>
          </p:cNvPr>
          <p:cNvSpPr/>
          <p:nvPr/>
        </p:nvSpPr>
        <p:spPr>
          <a:xfrm>
            <a:off x="-309702" y="224510"/>
            <a:ext cx="19304779" cy="1507251"/>
          </a:xfrm>
          <a:prstGeom prst="rect">
            <a:avLst/>
          </a:prstGeom>
          <a:noFill/>
        </p:spPr>
        <p:txBody>
          <a:bodyPr wrap="square" lIns="149270" tIns="74634" rIns="149270" bIns="74634">
            <a:spAutoFit/>
          </a:bodyPr>
          <a:lstStyle/>
          <a:p>
            <a:pPr algn="ctr"/>
            <a:r>
              <a:rPr lang="ja-JP" altLang="en-US" sz="8815"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「鍼灸」は何に効くの？</a:t>
            </a:r>
          </a:p>
        </p:txBody>
      </p:sp>
      <p:sp>
        <p:nvSpPr>
          <p:cNvPr id="4" name="テキスト ボックス 3">
            <a:extLst>
              <a:ext uri="{FF2B5EF4-FFF2-40B4-BE49-F238E27FC236}">
                <a16:creationId xmlns:a16="http://schemas.microsoft.com/office/drawing/2014/main" id="{31825B09-F5B8-F9B8-F3BF-52C49064C288}"/>
              </a:ext>
            </a:extLst>
          </p:cNvPr>
          <p:cNvSpPr txBox="1"/>
          <p:nvPr/>
        </p:nvSpPr>
        <p:spPr>
          <a:xfrm>
            <a:off x="629949" y="8955086"/>
            <a:ext cx="17835032" cy="1745478"/>
          </a:xfrm>
          <a:prstGeom prst="rect">
            <a:avLst/>
          </a:prstGeom>
          <a:noFill/>
        </p:spPr>
        <p:txBody>
          <a:bodyPr wrap="square">
            <a:spAutoFit/>
          </a:bodyPr>
          <a:lstStyle/>
          <a:p>
            <a:r>
              <a:rPr lang="ja-JP" altLang="en-US" sz="3581" dirty="0"/>
              <a:t>★更年期障害★坐骨神経痛★頭痛★顔面神経痛★不眠症★メニエール症候群★うつ病</a:t>
            </a:r>
            <a:endParaRPr lang="en-US" altLang="ja-JP" sz="3581" dirty="0"/>
          </a:p>
          <a:p>
            <a:r>
              <a:rPr lang="ja-JP" altLang="en-US" sz="3581" dirty="0"/>
              <a:t>★寝違え★夜泣き・カン虫★夜尿症★生理痛★逆子★関節炎★胃酸過多★口内炎★痔</a:t>
            </a:r>
            <a:endParaRPr lang="en-US" altLang="ja-JP" sz="3581" dirty="0"/>
          </a:p>
          <a:p>
            <a:r>
              <a:rPr lang="ja-JP" altLang="en-US" sz="3581" dirty="0"/>
              <a:t>★耳鳴り★蓄膿症★ドライアイ★ゼンソク　</a:t>
            </a:r>
          </a:p>
        </p:txBody>
      </p:sp>
      <p:sp>
        <p:nvSpPr>
          <p:cNvPr id="6" name="テキスト ボックス 5">
            <a:extLst>
              <a:ext uri="{FF2B5EF4-FFF2-40B4-BE49-F238E27FC236}">
                <a16:creationId xmlns:a16="http://schemas.microsoft.com/office/drawing/2014/main" id="{F99BAD0D-58A6-D708-5A58-E9880AB843E8}"/>
              </a:ext>
            </a:extLst>
          </p:cNvPr>
          <p:cNvSpPr txBox="1"/>
          <p:nvPr/>
        </p:nvSpPr>
        <p:spPr>
          <a:xfrm>
            <a:off x="93702" y="1571326"/>
            <a:ext cx="18518764" cy="2406172"/>
          </a:xfrm>
          <a:prstGeom prst="rect">
            <a:avLst/>
          </a:prstGeom>
          <a:noFill/>
        </p:spPr>
        <p:txBody>
          <a:bodyPr wrap="square">
            <a:spAutoFit/>
          </a:bodyPr>
          <a:lstStyle/>
          <a:p>
            <a:r>
              <a:rPr lang="ja-JP" altLang="en-US" sz="3919" dirty="0">
                <a:latin typeface="HGP創英角ﾎﾟｯﾌﾟ体" panose="040B0A00000000000000" pitchFamily="50" charset="-128"/>
                <a:ea typeface="HGP創英角ﾎﾟｯﾌﾟ体" panose="040B0A00000000000000" pitchFamily="50" charset="-128"/>
              </a:rPr>
              <a:t>代表的な適応疾患</a:t>
            </a:r>
            <a:r>
              <a:rPr lang="ja-JP" altLang="en-US" sz="7836" dirty="0">
                <a:latin typeface="HGP創英角ﾎﾟｯﾌﾟ体" panose="040B0A00000000000000" pitchFamily="50" charset="-128"/>
                <a:ea typeface="HGP創英角ﾎﾟｯﾌﾟ体" panose="040B0A00000000000000" pitchFamily="50" charset="-128"/>
              </a:rPr>
              <a:t>　</a:t>
            </a:r>
            <a:r>
              <a:rPr lang="ja-JP" altLang="en-US" sz="7200" dirty="0">
                <a:solidFill>
                  <a:srgbClr val="0000FF"/>
                </a:solidFill>
                <a:latin typeface="HGP創英角ﾎﾟｯﾌﾟ体" panose="040B0A00000000000000" pitchFamily="50" charset="-128"/>
                <a:ea typeface="HGP創英角ﾎﾟｯﾌﾟ体" panose="040B0A00000000000000" pitchFamily="50" charset="-128"/>
              </a:rPr>
              <a:t>神経痛・リウマチ・頚腕症候群・五十肩・腰痛症・頸椎捻挫後遺症（ムチウチ） </a:t>
            </a:r>
            <a:endParaRPr lang="ja-JP" altLang="en-US" sz="3919" dirty="0">
              <a:solidFill>
                <a:srgbClr val="0000FF"/>
              </a:solidFill>
              <a:latin typeface="HGP創英角ﾎﾟｯﾌﾟ体" panose="040B0A00000000000000" pitchFamily="50" charset="-128"/>
              <a:ea typeface="HGP創英角ﾎﾟｯﾌﾟ体" panose="040B0A00000000000000" pitchFamily="50" charset="-128"/>
            </a:endParaRPr>
          </a:p>
        </p:txBody>
      </p:sp>
      <p:pic>
        <p:nvPicPr>
          <p:cNvPr id="4098" name="Picture 2">
            <a:extLst>
              <a:ext uri="{FF2B5EF4-FFF2-40B4-BE49-F238E27FC236}">
                <a16:creationId xmlns:a16="http://schemas.microsoft.com/office/drawing/2014/main" id="{814DE049-FEA7-EAC0-CB7F-BEE4E7C86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12" y="3868621"/>
            <a:ext cx="4433899" cy="493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39BCD2D1-09A3-00BF-3A19-22B9E28E7B60}"/>
              </a:ext>
            </a:extLst>
          </p:cNvPr>
          <p:cNvSpPr txBox="1"/>
          <p:nvPr/>
        </p:nvSpPr>
        <p:spPr>
          <a:xfrm>
            <a:off x="4315157" y="7003241"/>
            <a:ext cx="3567900" cy="1298176"/>
          </a:xfrm>
          <a:prstGeom prst="rect">
            <a:avLst/>
          </a:prstGeom>
          <a:noFill/>
        </p:spPr>
        <p:txBody>
          <a:bodyPr wrap="square">
            <a:spAutoFit/>
          </a:bodyPr>
          <a:lstStyle/>
          <a:p>
            <a:r>
              <a:rPr lang="ja-JP" altLang="en-US" sz="7836" dirty="0">
                <a:solidFill>
                  <a:srgbClr val="0000FF"/>
                </a:solidFill>
                <a:latin typeface="HGP創英角ﾎﾟｯﾌﾟ体" panose="040B0A00000000000000" pitchFamily="50" charset="-128"/>
                <a:ea typeface="HGP創英角ﾎﾟｯﾌﾟ体" panose="040B0A00000000000000" pitchFamily="50" charset="-128"/>
              </a:rPr>
              <a:t>口内炎</a:t>
            </a:r>
            <a:endParaRPr lang="ja-JP" altLang="en-US" sz="3919" dirty="0">
              <a:solidFill>
                <a:srgbClr val="0000FF"/>
              </a:solidFill>
              <a:latin typeface="HGP創英角ﾎﾟｯﾌﾟ体" panose="040B0A00000000000000" pitchFamily="50" charset="-128"/>
              <a:ea typeface="HGP創英角ﾎﾟｯﾌﾟ体" panose="040B0A00000000000000" pitchFamily="50" charset="-128"/>
            </a:endParaRPr>
          </a:p>
        </p:txBody>
      </p:sp>
      <p:pic>
        <p:nvPicPr>
          <p:cNvPr id="4100" name="Picture 4" descr="胃酸過多イラスト／無料イラストなら「イラストAC」">
            <a:extLst>
              <a:ext uri="{FF2B5EF4-FFF2-40B4-BE49-F238E27FC236}">
                <a16:creationId xmlns:a16="http://schemas.microsoft.com/office/drawing/2014/main" id="{C1066530-2530-B51F-F913-AABBF7D7D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6812" y="4574837"/>
            <a:ext cx="5882955" cy="422727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EE8D94C7-6888-6591-2A94-A58A0DA6BE70}"/>
              </a:ext>
            </a:extLst>
          </p:cNvPr>
          <p:cNvSpPr txBox="1"/>
          <p:nvPr/>
        </p:nvSpPr>
        <p:spPr>
          <a:xfrm>
            <a:off x="15839767" y="5600549"/>
            <a:ext cx="2816941" cy="2805383"/>
          </a:xfrm>
          <a:prstGeom prst="rect">
            <a:avLst/>
          </a:prstGeom>
          <a:noFill/>
        </p:spPr>
        <p:txBody>
          <a:bodyPr wrap="square">
            <a:spAutoFit/>
          </a:bodyPr>
          <a:lstStyle/>
          <a:p>
            <a:r>
              <a:rPr lang="ja-JP" altLang="en-US" sz="8815" dirty="0">
                <a:solidFill>
                  <a:srgbClr val="0000FF"/>
                </a:solidFill>
                <a:latin typeface="HGP創英角ﾎﾟｯﾌﾟ体" panose="040B0A00000000000000" pitchFamily="50" charset="-128"/>
                <a:ea typeface="HGP創英角ﾎﾟｯﾌﾟ体" panose="040B0A00000000000000" pitchFamily="50" charset="-128"/>
              </a:rPr>
              <a:t>胃酸</a:t>
            </a:r>
            <a:endParaRPr lang="en-US" altLang="ja-JP" sz="8815" dirty="0">
              <a:solidFill>
                <a:srgbClr val="0000FF"/>
              </a:solidFill>
              <a:latin typeface="HGP創英角ﾎﾟｯﾌﾟ体" panose="040B0A00000000000000" pitchFamily="50" charset="-128"/>
              <a:ea typeface="HGP創英角ﾎﾟｯﾌﾟ体" panose="040B0A00000000000000" pitchFamily="50" charset="-128"/>
            </a:endParaRPr>
          </a:p>
          <a:p>
            <a:r>
              <a:rPr lang="ja-JP" altLang="en-US" sz="8815" dirty="0">
                <a:solidFill>
                  <a:srgbClr val="0000FF"/>
                </a:solidFill>
                <a:latin typeface="HGP創英角ﾎﾟｯﾌﾟ体" panose="040B0A00000000000000" pitchFamily="50" charset="-128"/>
                <a:ea typeface="HGP創英角ﾎﾟｯﾌﾟ体" panose="040B0A00000000000000" pitchFamily="50" charset="-128"/>
              </a:rPr>
              <a:t>過多</a:t>
            </a:r>
          </a:p>
        </p:txBody>
      </p:sp>
    </p:spTree>
    <p:extLst>
      <p:ext uri="{BB962C8B-B14F-4D97-AF65-F5344CB8AC3E}">
        <p14:creationId xmlns:p14="http://schemas.microsoft.com/office/powerpoint/2010/main" val="13506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FFA3996-2963-EF82-88D1-17581455F084}"/>
              </a:ext>
            </a:extLst>
          </p:cNvPr>
          <p:cNvSpPr/>
          <p:nvPr/>
        </p:nvSpPr>
        <p:spPr>
          <a:xfrm>
            <a:off x="1501446" y="276041"/>
            <a:ext cx="17091409" cy="2863776"/>
          </a:xfrm>
          <a:prstGeom prst="rect">
            <a:avLst/>
          </a:prstGeom>
          <a:noFill/>
        </p:spPr>
        <p:txBody>
          <a:bodyPr wrap="square" lIns="149270" tIns="74634" rIns="149270" bIns="74634">
            <a:spAutoFit/>
          </a:bodyPr>
          <a:lstStyle/>
          <a:p>
            <a:r>
              <a:rPr lang="ja-JP" altLang="en-US" sz="8815"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東洋医学に椎間板ヘルニアや</a:t>
            </a:r>
            <a:endParaRPr lang="en-US" altLang="ja-JP" sz="8815"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8815"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　ガンが治せるのか？</a:t>
            </a:r>
            <a:endParaRPr lang="en-US" altLang="ja-JP" sz="8815"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4" name="テキスト ボックス 3">
            <a:extLst>
              <a:ext uri="{FF2B5EF4-FFF2-40B4-BE49-F238E27FC236}">
                <a16:creationId xmlns:a16="http://schemas.microsoft.com/office/drawing/2014/main" id="{744B1C50-0478-C757-EC67-81FC683AE6C5}"/>
              </a:ext>
            </a:extLst>
          </p:cNvPr>
          <p:cNvSpPr txBox="1"/>
          <p:nvPr/>
        </p:nvSpPr>
        <p:spPr>
          <a:xfrm>
            <a:off x="881557" y="3294162"/>
            <a:ext cx="18733881" cy="1599669"/>
          </a:xfrm>
          <a:prstGeom prst="rect">
            <a:avLst/>
          </a:prstGeom>
          <a:noFill/>
        </p:spPr>
        <p:txBody>
          <a:bodyPr wrap="square">
            <a:spAutoFit/>
          </a:bodyPr>
          <a:lstStyle/>
          <a:p>
            <a:r>
              <a:rPr lang="ja-JP" altLang="en-US" sz="9795" dirty="0">
                <a:solidFill>
                  <a:srgbClr val="FF0000"/>
                </a:solidFill>
                <a:latin typeface="HGP創英角ﾎﾟｯﾌﾟ体" panose="040B0A00000000000000" pitchFamily="50" charset="-128"/>
                <a:ea typeface="HGP創英角ﾎﾟｯﾌﾟ体" panose="040B0A00000000000000" pitchFamily="50" charset="-128"/>
              </a:rPr>
              <a:t>椎間板ヘルニアは鍼灸の適応症</a:t>
            </a:r>
            <a:endParaRPr lang="en-US" altLang="ja-JP" sz="9795"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5" name="テキスト ボックス 4">
            <a:extLst>
              <a:ext uri="{FF2B5EF4-FFF2-40B4-BE49-F238E27FC236}">
                <a16:creationId xmlns:a16="http://schemas.microsoft.com/office/drawing/2014/main" id="{4C21EA9A-2B71-0819-3A82-73EE66C9412F}"/>
              </a:ext>
            </a:extLst>
          </p:cNvPr>
          <p:cNvSpPr txBox="1"/>
          <p:nvPr/>
        </p:nvSpPr>
        <p:spPr>
          <a:xfrm>
            <a:off x="9480125" y="5130312"/>
            <a:ext cx="8535647" cy="5519588"/>
          </a:xfrm>
          <a:prstGeom prst="rect">
            <a:avLst/>
          </a:prstGeom>
          <a:noFill/>
        </p:spPr>
        <p:txBody>
          <a:bodyPr wrap="square">
            <a:spAutoFit/>
          </a:bodyPr>
          <a:lstStyle/>
          <a:p>
            <a:r>
              <a:rPr lang="ja-JP" altLang="en-US" sz="5878" dirty="0">
                <a:solidFill>
                  <a:srgbClr val="0000FF"/>
                </a:solidFill>
                <a:latin typeface="HGP創英角ﾎﾟｯﾌﾟ体" panose="040B0A00000000000000" pitchFamily="50" charset="-128"/>
                <a:ea typeface="HGP創英角ﾎﾟｯﾌﾟ体" panose="040B0A00000000000000" pitchFamily="50" charset="-128"/>
              </a:rPr>
              <a:t>国立がん研究センター</a:t>
            </a:r>
            <a:endParaRPr lang="en-US" altLang="ja-JP" sz="5878" dirty="0">
              <a:solidFill>
                <a:srgbClr val="0000FF"/>
              </a:solidFill>
              <a:latin typeface="HGP創英角ﾎﾟｯﾌﾟ体" panose="040B0A00000000000000" pitchFamily="50" charset="-128"/>
              <a:ea typeface="HGP創英角ﾎﾟｯﾌﾟ体" panose="040B0A00000000000000" pitchFamily="50" charset="-128"/>
            </a:endParaRPr>
          </a:p>
          <a:p>
            <a:r>
              <a:rPr lang="ja-JP" altLang="en-US" sz="5878" dirty="0">
                <a:solidFill>
                  <a:srgbClr val="0000FF"/>
                </a:solidFill>
                <a:latin typeface="HGP創英角ﾎﾟｯﾌﾟ体" panose="040B0A00000000000000" pitchFamily="50" charset="-128"/>
                <a:ea typeface="HGP創英角ﾎﾟｯﾌﾟ体" panose="040B0A00000000000000" pitchFamily="50" charset="-128"/>
              </a:rPr>
              <a:t>東京大学医学部附属病院</a:t>
            </a:r>
            <a:endParaRPr lang="en-US" altLang="ja-JP" sz="5878" dirty="0">
              <a:solidFill>
                <a:srgbClr val="0000FF"/>
              </a:solidFill>
              <a:latin typeface="HGP創英角ﾎﾟｯﾌﾟ体" panose="040B0A00000000000000" pitchFamily="50" charset="-128"/>
              <a:ea typeface="HGP創英角ﾎﾟｯﾌﾟ体" panose="040B0A00000000000000" pitchFamily="50" charset="-128"/>
            </a:endParaRPr>
          </a:p>
          <a:p>
            <a:r>
              <a:rPr lang="ja-JP" altLang="en-US" sz="5878" dirty="0">
                <a:solidFill>
                  <a:srgbClr val="0000FF"/>
                </a:solidFill>
                <a:latin typeface="HGP創英角ﾎﾟｯﾌﾟ体" panose="040B0A00000000000000" pitchFamily="50" charset="-128"/>
                <a:ea typeface="HGP創英角ﾎﾟｯﾌﾟ体" panose="040B0A00000000000000" pitchFamily="50" charset="-128"/>
              </a:rPr>
              <a:t>大阪大学医学部付属病院</a:t>
            </a:r>
            <a:endParaRPr lang="en-US" altLang="ja-JP" sz="5878" dirty="0">
              <a:solidFill>
                <a:srgbClr val="0000FF"/>
              </a:solidFill>
              <a:latin typeface="HGP創英角ﾎﾟｯﾌﾟ体" panose="040B0A00000000000000" pitchFamily="50" charset="-128"/>
              <a:ea typeface="HGP創英角ﾎﾟｯﾌﾟ体" panose="040B0A00000000000000" pitchFamily="50" charset="-128"/>
            </a:endParaRPr>
          </a:p>
          <a:p>
            <a:r>
              <a:rPr lang="ja-JP" altLang="en-US" sz="5878" dirty="0">
                <a:solidFill>
                  <a:srgbClr val="0000FF"/>
                </a:solidFill>
                <a:latin typeface="HGP創英角ﾎﾟｯﾌﾟ体" panose="040B0A00000000000000" pitchFamily="50" charset="-128"/>
                <a:ea typeface="HGP創英角ﾎﾟｯﾌﾟ体" panose="040B0A00000000000000" pitchFamily="50" charset="-128"/>
              </a:rPr>
              <a:t>近畿大学医学部附属病院</a:t>
            </a:r>
            <a:endParaRPr lang="en-US" altLang="ja-JP" sz="5878" dirty="0">
              <a:solidFill>
                <a:srgbClr val="0000FF"/>
              </a:solidFill>
              <a:latin typeface="HGP創英角ﾎﾟｯﾌﾟ体" panose="040B0A00000000000000" pitchFamily="50" charset="-128"/>
              <a:ea typeface="HGP創英角ﾎﾟｯﾌﾟ体" panose="040B0A00000000000000" pitchFamily="50" charset="-128"/>
            </a:endParaRPr>
          </a:p>
          <a:p>
            <a:r>
              <a:rPr lang="ja-JP" altLang="en-US" sz="5878" dirty="0">
                <a:solidFill>
                  <a:srgbClr val="0000FF"/>
                </a:solidFill>
                <a:latin typeface="HGP創英角ﾎﾟｯﾌﾟ体" panose="040B0A00000000000000" pitchFamily="50" charset="-128"/>
                <a:ea typeface="HGP創英角ﾎﾟｯﾌﾟ体" panose="040B0A00000000000000" pitchFamily="50" charset="-128"/>
              </a:rPr>
              <a:t>明治国際医療大学</a:t>
            </a:r>
            <a:endParaRPr lang="en-US" altLang="ja-JP" sz="5878" dirty="0">
              <a:solidFill>
                <a:srgbClr val="0000FF"/>
              </a:solidFill>
              <a:latin typeface="HGP創英角ﾎﾟｯﾌﾟ体" panose="040B0A00000000000000" pitchFamily="50" charset="-128"/>
              <a:ea typeface="HGP創英角ﾎﾟｯﾌﾟ体" panose="040B0A00000000000000" pitchFamily="50" charset="-128"/>
            </a:endParaRPr>
          </a:p>
          <a:p>
            <a:r>
              <a:rPr lang="ja-JP" altLang="en-US" sz="5878" dirty="0">
                <a:solidFill>
                  <a:srgbClr val="0000FF"/>
                </a:solidFill>
                <a:latin typeface="HGP創英角ﾎﾟｯﾌﾟ体" panose="040B0A00000000000000" pitchFamily="50" charset="-128"/>
                <a:ea typeface="HGP創英角ﾎﾟｯﾌﾟ体" panose="040B0A00000000000000" pitchFamily="50" charset="-128"/>
              </a:rPr>
              <a:t>つくば大学など</a:t>
            </a:r>
          </a:p>
        </p:txBody>
      </p:sp>
      <p:sp>
        <p:nvSpPr>
          <p:cNvPr id="6" name="テキスト ボックス 5">
            <a:extLst>
              <a:ext uri="{FF2B5EF4-FFF2-40B4-BE49-F238E27FC236}">
                <a16:creationId xmlns:a16="http://schemas.microsoft.com/office/drawing/2014/main" id="{8DB1379D-C1E1-3B36-F4A2-3188F8FF90BC}"/>
              </a:ext>
            </a:extLst>
          </p:cNvPr>
          <p:cNvSpPr txBox="1"/>
          <p:nvPr/>
        </p:nvSpPr>
        <p:spPr>
          <a:xfrm>
            <a:off x="1501446" y="6058467"/>
            <a:ext cx="6976205" cy="2303066"/>
          </a:xfrm>
          <a:prstGeom prst="rect">
            <a:avLst/>
          </a:prstGeom>
          <a:noFill/>
        </p:spPr>
        <p:txBody>
          <a:bodyPr wrap="square">
            <a:spAutoFit/>
          </a:bodyPr>
          <a:lstStyle/>
          <a:p>
            <a:r>
              <a:rPr lang="ja-JP" altLang="en-US" sz="7183" dirty="0">
                <a:solidFill>
                  <a:srgbClr val="FF0000"/>
                </a:solidFill>
                <a:latin typeface="HGP創英角ﾎﾟｯﾌﾟ体" panose="040B0A00000000000000" pitchFamily="50" charset="-128"/>
                <a:ea typeface="HGP創英角ﾎﾟｯﾌﾟ体" panose="040B0A00000000000000" pitchFamily="50" charset="-128"/>
              </a:rPr>
              <a:t>ガンに対しての鍼灸治療の研究</a:t>
            </a:r>
          </a:p>
        </p:txBody>
      </p:sp>
    </p:spTree>
    <p:extLst>
      <p:ext uri="{BB962C8B-B14F-4D97-AF65-F5344CB8AC3E}">
        <p14:creationId xmlns:p14="http://schemas.microsoft.com/office/powerpoint/2010/main" val="161505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8CD1DCF-A4EF-4BE5-A6CE-C6A4CD2554AA}"/>
              </a:ext>
            </a:extLst>
          </p:cNvPr>
          <p:cNvSpPr/>
          <p:nvPr/>
        </p:nvSpPr>
        <p:spPr>
          <a:xfrm>
            <a:off x="461435" y="294432"/>
            <a:ext cx="17091409" cy="1808872"/>
          </a:xfrm>
          <a:prstGeom prst="rect">
            <a:avLst/>
          </a:prstGeom>
          <a:noFill/>
        </p:spPr>
        <p:txBody>
          <a:bodyPr wrap="square" lIns="149270" tIns="74634" rIns="149270" bIns="74634">
            <a:spAutoFit/>
          </a:bodyPr>
          <a:lstStyle/>
          <a:p>
            <a:pPr algn="ctr"/>
            <a:r>
              <a:rPr lang="ja-JP" altLang="en-US" sz="10775"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日本　視覚障害者と鍼灸</a:t>
            </a:r>
            <a:endParaRPr lang="en-US" altLang="ja-JP" sz="10775"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4" name="テキスト ボックス 3">
            <a:extLst>
              <a:ext uri="{FF2B5EF4-FFF2-40B4-BE49-F238E27FC236}">
                <a16:creationId xmlns:a16="http://schemas.microsoft.com/office/drawing/2014/main" id="{CB57FBE8-2B70-621C-D3BF-8355A973AC3F}"/>
              </a:ext>
            </a:extLst>
          </p:cNvPr>
          <p:cNvSpPr txBox="1"/>
          <p:nvPr/>
        </p:nvSpPr>
        <p:spPr>
          <a:xfrm>
            <a:off x="461435" y="2245754"/>
            <a:ext cx="18406217" cy="8531823"/>
          </a:xfrm>
          <a:prstGeom prst="rect">
            <a:avLst/>
          </a:prstGeom>
          <a:noFill/>
        </p:spPr>
        <p:txBody>
          <a:bodyPr wrap="square">
            <a:spAutoFit/>
          </a:bodyPr>
          <a:lstStyle/>
          <a:p>
            <a:r>
              <a:rPr lang="ja-JP" altLang="en-US" sz="10775" dirty="0">
                <a:latin typeface="HGP創英角ﾎﾟｯﾌﾟ体" panose="040B0A00000000000000" pitchFamily="50" charset="-128"/>
                <a:ea typeface="HGP創英角ﾎﾟｯﾌﾟ体" panose="040B0A00000000000000" pitchFamily="50" charset="-128"/>
              </a:rPr>
              <a:t>人康（さねやす）親王</a:t>
            </a:r>
            <a:r>
              <a:rPr lang="en-US" altLang="ja-JP" sz="7836" dirty="0">
                <a:latin typeface="HGP創英角ﾎﾟｯﾌﾟ体" panose="040B0A00000000000000" pitchFamily="50" charset="-128"/>
                <a:ea typeface="HGP創英角ﾎﾟｯﾌﾟ体" panose="040B0A00000000000000" pitchFamily="50" charset="-128"/>
              </a:rPr>
              <a:t>(</a:t>
            </a:r>
            <a:r>
              <a:rPr lang="ja-JP" altLang="en-US" sz="7836" dirty="0">
                <a:latin typeface="HGP創英角ﾎﾟｯﾌﾟ体" panose="040B0A00000000000000" pitchFamily="50" charset="-128"/>
                <a:ea typeface="HGP創英角ﾎﾟｯﾌﾟ体" panose="040B0A00000000000000" pitchFamily="50" charset="-128"/>
              </a:rPr>
              <a:t>平安時代</a:t>
            </a:r>
            <a:r>
              <a:rPr lang="en-US" altLang="ja-JP" sz="7836" dirty="0">
                <a:latin typeface="HGP創英角ﾎﾟｯﾌﾟ体" panose="040B0A00000000000000" pitchFamily="50" charset="-128"/>
                <a:ea typeface="HGP創英角ﾎﾟｯﾌﾟ体" panose="040B0A00000000000000" pitchFamily="50" charset="-128"/>
              </a:rPr>
              <a:t>)</a:t>
            </a:r>
            <a:r>
              <a:rPr lang="ja-JP" altLang="en-US" sz="7183" dirty="0">
                <a:latin typeface="HGP明朝B" panose="02020800000000000000" pitchFamily="18" charset="-128"/>
                <a:ea typeface="HGP明朝B" panose="02020800000000000000" pitchFamily="18" charset="-128"/>
              </a:rPr>
              <a:t>は盲目（眼疾による中途失明）であったが、山科に隠遁して盲人を集め、琵琶、管弦、詩歌を教えた。</a:t>
            </a:r>
            <a:endParaRPr lang="en-US" altLang="ja-JP" sz="7183" dirty="0"/>
          </a:p>
          <a:p>
            <a:r>
              <a:rPr lang="ja-JP" altLang="en-US" sz="11754" dirty="0">
                <a:latin typeface="HGP創英角ﾎﾟｯﾌﾟ体" panose="040B0A00000000000000" pitchFamily="50" charset="-128"/>
                <a:ea typeface="HGP創英角ﾎﾟｯﾌﾟ体" panose="040B0A00000000000000" pitchFamily="50" charset="-128"/>
              </a:rPr>
              <a:t>→当道座</a:t>
            </a:r>
            <a:r>
              <a:rPr lang="en-US" altLang="ja-JP" sz="6530" dirty="0">
                <a:latin typeface="HGP創英角ﾎﾟｯﾌﾟ体" panose="040B0A00000000000000" pitchFamily="50" charset="-128"/>
                <a:ea typeface="HGP創英角ﾎﾟｯﾌﾟ体" panose="040B0A00000000000000" pitchFamily="50" charset="-128"/>
              </a:rPr>
              <a:t>(</a:t>
            </a:r>
            <a:r>
              <a:rPr lang="ja-JP" altLang="en-US" sz="6530" dirty="0">
                <a:latin typeface="HGP創英角ﾎﾟｯﾌﾟ体" panose="040B0A00000000000000" pitchFamily="50" charset="-128"/>
                <a:ea typeface="HGP創英角ﾎﾟｯﾌﾟ体" panose="040B0A00000000000000" pitchFamily="50" charset="-128"/>
              </a:rPr>
              <a:t>とうどうざ</a:t>
            </a:r>
            <a:r>
              <a:rPr lang="en-US" altLang="ja-JP" sz="6530" dirty="0">
                <a:latin typeface="HGP創英角ﾎﾟｯﾌﾟ体" panose="040B0A00000000000000" pitchFamily="50" charset="-128"/>
                <a:ea typeface="HGP創英角ﾎﾟｯﾌﾟ体" panose="040B0A00000000000000" pitchFamily="50" charset="-128"/>
              </a:rPr>
              <a:t>)</a:t>
            </a:r>
            <a:r>
              <a:rPr lang="ja-JP" altLang="en-US" sz="11754" dirty="0">
                <a:latin typeface="HGP創英角ﾎﾟｯﾌﾟ体" panose="040B0A00000000000000" pitchFamily="50" charset="-128"/>
                <a:ea typeface="HGP創英角ﾎﾟｯﾌﾟ体" panose="040B0A00000000000000" pitchFamily="50" charset="-128"/>
              </a:rPr>
              <a:t>の始まり</a:t>
            </a:r>
            <a:endParaRPr lang="en-US" altLang="ja-JP" sz="11754" dirty="0">
              <a:latin typeface="HGP創英角ﾎﾟｯﾌﾟ体" panose="040B0A00000000000000" pitchFamily="50" charset="-128"/>
              <a:ea typeface="HGP創英角ﾎﾟｯﾌﾟ体" panose="040B0A00000000000000" pitchFamily="50" charset="-128"/>
            </a:endParaRPr>
          </a:p>
          <a:p>
            <a:r>
              <a:rPr lang="ja-JP" altLang="en-US" sz="7183" dirty="0">
                <a:latin typeface="HGP明朝B" panose="02020800000000000000" pitchFamily="18" charset="-128"/>
                <a:ea typeface="HGP明朝B" panose="02020800000000000000" pitchFamily="18" charset="-128"/>
              </a:rPr>
              <a:t>集めた盲人へ鍼灸・あん摩を教授・伝達</a:t>
            </a:r>
            <a:endParaRPr lang="en-US" altLang="ja-JP" sz="7183" dirty="0">
              <a:latin typeface="HGP明朝B" panose="02020800000000000000" pitchFamily="18" charset="-128"/>
              <a:ea typeface="HGP明朝B" panose="02020800000000000000" pitchFamily="18" charset="-128"/>
            </a:endParaRPr>
          </a:p>
          <a:p>
            <a:endParaRPr lang="ja-JP" altLang="en-US" sz="3581" dirty="0"/>
          </a:p>
        </p:txBody>
      </p:sp>
    </p:spTree>
    <p:extLst>
      <p:ext uri="{BB962C8B-B14F-4D97-AF65-F5344CB8AC3E}">
        <p14:creationId xmlns:p14="http://schemas.microsoft.com/office/powerpoint/2010/main" val="14325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C33E08F-63E7-ADAC-7349-8CB2C9BF99E1}"/>
              </a:ext>
            </a:extLst>
          </p:cNvPr>
          <p:cNvSpPr/>
          <p:nvPr/>
        </p:nvSpPr>
        <p:spPr>
          <a:xfrm>
            <a:off x="-273295" y="133494"/>
            <a:ext cx="18376398" cy="1507251"/>
          </a:xfrm>
          <a:prstGeom prst="rect">
            <a:avLst/>
          </a:prstGeom>
          <a:noFill/>
        </p:spPr>
        <p:txBody>
          <a:bodyPr wrap="square" lIns="149270" tIns="74634" rIns="149270" bIns="74634">
            <a:spAutoFit/>
          </a:bodyPr>
          <a:lstStyle/>
          <a:p>
            <a:pPr algn="ctr"/>
            <a:r>
              <a:rPr lang="ja-JP" altLang="en-US" sz="8815"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視覚障害者が日本の鍼灸を発展</a:t>
            </a:r>
          </a:p>
        </p:txBody>
      </p:sp>
      <p:pic>
        <p:nvPicPr>
          <p:cNvPr id="5122" name="Picture 2">
            <a:extLst>
              <a:ext uri="{FF2B5EF4-FFF2-40B4-BE49-F238E27FC236}">
                <a16:creationId xmlns:a16="http://schemas.microsoft.com/office/drawing/2014/main" id="{7A604AF3-4452-52C0-9D81-0BD08A70B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6233" y="2568812"/>
            <a:ext cx="4878650" cy="508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B854EB14-B1CC-3D92-22EA-194ED3FAF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059" y="2219103"/>
            <a:ext cx="5794186" cy="327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a:extLst>
              <a:ext uri="{FF2B5EF4-FFF2-40B4-BE49-F238E27FC236}">
                <a16:creationId xmlns:a16="http://schemas.microsoft.com/office/drawing/2014/main" id="{9C1C5A70-86A1-240B-D7CB-2EE031272B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77170"/>
            <a:ext cx="6038626" cy="451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a:extLst>
              <a:ext uri="{FF2B5EF4-FFF2-40B4-BE49-F238E27FC236}">
                <a16:creationId xmlns:a16="http://schemas.microsoft.com/office/drawing/2014/main" id="{93CA8134-BBBE-18A6-D67C-562B46A12D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3425" y="1661846"/>
            <a:ext cx="6038628" cy="422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a:extLst>
              <a:ext uri="{FF2B5EF4-FFF2-40B4-BE49-F238E27FC236}">
                <a16:creationId xmlns:a16="http://schemas.microsoft.com/office/drawing/2014/main" id="{DFDE8E93-A3F1-7CD6-56AA-60017A1F0C02}"/>
              </a:ext>
            </a:extLst>
          </p:cNvPr>
          <p:cNvSpPr/>
          <p:nvPr/>
        </p:nvSpPr>
        <p:spPr>
          <a:xfrm>
            <a:off x="11983220" y="7472958"/>
            <a:ext cx="6565425" cy="3316592"/>
          </a:xfrm>
          <a:prstGeom prst="rect">
            <a:avLst/>
          </a:prstGeom>
          <a:noFill/>
        </p:spPr>
        <p:txBody>
          <a:bodyPr wrap="square" lIns="149270" tIns="74634" rIns="149270" bIns="74634">
            <a:spAutoFit/>
          </a:bodyPr>
          <a:lstStyle/>
          <a:p>
            <a:pPr algn="ctr"/>
            <a:r>
              <a:rPr lang="ja-JP" altLang="en-US" sz="8815"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杉山和一</a:t>
            </a:r>
            <a:endParaRPr lang="en-US" altLang="ja-JP" sz="8815"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a:p>
            <a:pPr algn="ctr"/>
            <a:r>
              <a:rPr lang="ja-JP" altLang="en-US" sz="3919" dirty="0">
                <a:ln w="0"/>
                <a:solidFill>
                  <a:srgbClr val="0000FF"/>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視覚障害者の学校を作る等、その功績は世界の視覚障害者教育１００年を先駆ける</a:t>
            </a:r>
          </a:p>
        </p:txBody>
      </p:sp>
      <p:sp>
        <p:nvSpPr>
          <p:cNvPr id="8" name="正方形/長方形 7">
            <a:extLst>
              <a:ext uri="{FF2B5EF4-FFF2-40B4-BE49-F238E27FC236}">
                <a16:creationId xmlns:a16="http://schemas.microsoft.com/office/drawing/2014/main" id="{91C3E42D-B5F5-38FD-C4F4-1FF03A83C706}"/>
              </a:ext>
            </a:extLst>
          </p:cNvPr>
          <p:cNvSpPr/>
          <p:nvPr/>
        </p:nvSpPr>
        <p:spPr>
          <a:xfrm>
            <a:off x="7577605" y="5767051"/>
            <a:ext cx="6038628" cy="1557521"/>
          </a:xfrm>
          <a:prstGeom prst="rect">
            <a:avLst/>
          </a:prstGeom>
          <a:noFill/>
        </p:spPr>
        <p:txBody>
          <a:bodyPr wrap="square" lIns="149270" tIns="74634" rIns="149270" bIns="74634">
            <a:spAutoFit/>
          </a:bodyPr>
          <a:lstStyle/>
          <a:p>
            <a:pPr algn="ctr"/>
            <a:r>
              <a:rPr lang="ja-JP" altLang="en-US" sz="4571"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日本初の視覚障害者による鍼灸の著書３部作</a:t>
            </a:r>
          </a:p>
        </p:txBody>
      </p:sp>
      <p:sp>
        <p:nvSpPr>
          <p:cNvPr id="9" name="正方形/長方形 8">
            <a:extLst>
              <a:ext uri="{FF2B5EF4-FFF2-40B4-BE49-F238E27FC236}">
                <a16:creationId xmlns:a16="http://schemas.microsoft.com/office/drawing/2014/main" id="{E9FFC920-8734-564A-0678-CBDACD181083}"/>
              </a:ext>
            </a:extLst>
          </p:cNvPr>
          <p:cNvSpPr/>
          <p:nvPr/>
        </p:nvSpPr>
        <p:spPr>
          <a:xfrm>
            <a:off x="230327" y="5109941"/>
            <a:ext cx="6818566" cy="954472"/>
          </a:xfrm>
          <a:prstGeom prst="rect">
            <a:avLst/>
          </a:prstGeom>
          <a:noFill/>
        </p:spPr>
        <p:txBody>
          <a:bodyPr wrap="square" lIns="149270" tIns="74634" rIns="149270" bIns="74634">
            <a:spAutoFit/>
          </a:bodyPr>
          <a:lstStyle/>
          <a:p>
            <a:pPr algn="ctr"/>
            <a:r>
              <a:rPr lang="ja-JP" altLang="en-US" sz="5223"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世界に通じる「管鍼術」</a:t>
            </a:r>
          </a:p>
        </p:txBody>
      </p:sp>
      <p:sp>
        <p:nvSpPr>
          <p:cNvPr id="10" name="正方形/長方形 9">
            <a:extLst>
              <a:ext uri="{FF2B5EF4-FFF2-40B4-BE49-F238E27FC236}">
                <a16:creationId xmlns:a16="http://schemas.microsoft.com/office/drawing/2014/main" id="{85983B62-8079-C8D5-DADD-F7E9A186D725}"/>
              </a:ext>
            </a:extLst>
          </p:cNvPr>
          <p:cNvSpPr/>
          <p:nvPr/>
        </p:nvSpPr>
        <p:spPr>
          <a:xfrm>
            <a:off x="5928852" y="7902930"/>
            <a:ext cx="5719250" cy="2561963"/>
          </a:xfrm>
          <a:prstGeom prst="rect">
            <a:avLst/>
          </a:prstGeom>
          <a:noFill/>
        </p:spPr>
        <p:txBody>
          <a:bodyPr wrap="square" lIns="149270" tIns="74634" rIns="149270" bIns="74634">
            <a:spAutoFit/>
          </a:bodyPr>
          <a:lstStyle/>
          <a:p>
            <a:pPr algn="ctr"/>
            <a:r>
              <a:rPr lang="ja-JP" altLang="en-US" sz="5223"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世界初の視覚障害者の鍼灸技術学校の設立</a:t>
            </a:r>
            <a:r>
              <a:rPr lang="en-US" altLang="ja-JP" sz="5223"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a:t>
            </a:r>
            <a:r>
              <a:rPr lang="ja-JP" altLang="en-US" sz="5223"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１６８２年</a:t>
            </a:r>
            <a:r>
              <a:rPr lang="en-US" altLang="ja-JP" sz="5223"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a:t>
            </a:r>
            <a:endParaRPr lang="ja-JP" altLang="en-US" sz="5223"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62337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animEffect transition="in" filter="fade">
                                      <p:cBhvr>
                                        <p:cTn id="19" dur="1000"/>
                                        <p:tgtEl>
                                          <p:spTgt spid="5123"/>
                                        </p:tgtEl>
                                      </p:cBhvr>
                                    </p:animEffect>
                                    <p:anim calcmode="lin" valueType="num">
                                      <p:cBhvr>
                                        <p:cTn id="20" dur="1000" fill="hold"/>
                                        <p:tgtEl>
                                          <p:spTgt spid="5123"/>
                                        </p:tgtEl>
                                        <p:attrNameLst>
                                          <p:attrName>ppt_x</p:attrName>
                                        </p:attrNameLst>
                                      </p:cBhvr>
                                      <p:tavLst>
                                        <p:tav tm="0">
                                          <p:val>
                                            <p:strVal val="#ppt_x"/>
                                          </p:val>
                                        </p:tav>
                                        <p:tav tm="100000">
                                          <p:val>
                                            <p:strVal val="#ppt_x"/>
                                          </p:val>
                                        </p:tav>
                                      </p:tavLst>
                                    </p:anim>
                                    <p:anim calcmode="lin" valueType="num">
                                      <p:cBhvr>
                                        <p:cTn id="21" dur="1000" fill="hold"/>
                                        <p:tgtEl>
                                          <p:spTgt spid="51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124"/>
                                        </p:tgtEl>
                                        <p:attrNameLst>
                                          <p:attrName>style.visibility</p:attrName>
                                        </p:attrNameLst>
                                      </p:cBhvr>
                                      <p:to>
                                        <p:strVal val="visible"/>
                                      </p:to>
                                    </p:set>
                                    <p:animEffect transition="in" filter="fade">
                                      <p:cBhvr>
                                        <p:cTn id="31" dur="1000"/>
                                        <p:tgtEl>
                                          <p:spTgt spid="5124"/>
                                        </p:tgtEl>
                                      </p:cBhvr>
                                    </p:animEffect>
                                    <p:anim calcmode="lin" valueType="num">
                                      <p:cBhvr>
                                        <p:cTn id="32" dur="1000" fill="hold"/>
                                        <p:tgtEl>
                                          <p:spTgt spid="5124"/>
                                        </p:tgtEl>
                                        <p:attrNameLst>
                                          <p:attrName>ppt_x</p:attrName>
                                        </p:attrNameLst>
                                      </p:cBhvr>
                                      <p:tavLst>
                                        <p:tav tm="0">
                                          <p:val>
                                            <p:strVal val="#ppt_x"/>
                                          </p:val>
                                        </p:tav>
                                        <p:tav tm="100000">
                                          <p:val>
                                            <p:strVal val="#ppt_x"/>
                                          </p:val>
                                        </p:tav>
                                      </p:tavLst>
                                    </p:anim>
                                    <p:anim calcmode="lin" valueType="num">
                                      <p:cBhvr>
                                        <p:cTn id="33" dur="1000" fill="hold"/>
                                        <p:tgtEl>
                                          <p:spTgt spid="51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125"/>
                                        </p:tgtEl>
                                        <p:attrNameLst>
                                          <p:attrName>style.visibility</p:attrName>
                                        </p:attrNameLst>
                                      </p:cBhvr>
                                      <p:to>
                                        <p:strVal val="visible"/>
                                      </p:to>
                                    </p:set>
                                    <p:animEffect transition="in" filter="fade">
                                      <p:cBhvr>
                                        <p:cTn id="43" dur="1000"/>
                                        <p:tgtEl>
                                          <p:spTgt spid="5125"/>
                                        </p:tgtEl>
                                      </p:cBhvr>
                                    </p:animEffect>
                                    <p:anim calcmode="lin" valueType="num">
                                      <p:cBhvr>
                                        <p:cTn id="44" dur="1000" fill="hold"/>
                                        <p:tgtEl>
                                          <p:spTgt spid="5125"/>
                                        </p:tgtEl>
                                        <p:attrNameLst>
                                          <p:attrName>ppt_x</p:attrName>
                                        </p:attrNameLst>
                                      </p:cBhvr>
                                      <p:tavLst>
                                        <p:tav tm="0">
                                          <p:val>
                                            <p:strVal val="#ppt_x"/>
                                          </p:val>
                                        </p:tav>
                                        <p:tav tm="100000">
                                          <p:val>
                                            <p:strVal val="#ppt_x"/>
                                          </p:val>
                                        </p:tav>
                                      </p:tavLst>
                                    </p:anim>
                                    <p:anim calcmode="lin" valueType="num">
                                      <p:cBhvr>
                                        <p:cTn id="45" dur="1000" fill="hold"/>
                                        <p:tgtEl>
                                          <p:spTgt spid="512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AF81E9F-9250-1D91-92CE-CB6149BDEC82}"/>
              </a:ext>
            </a:extLst>
          </p:cNvPr>
          <p:cNvSpPr/>
          <p:nvPr/>
        </p:nvSpPr>
        <p:spPr>
          <a:xfrm>
            <a:off x="2518464" y="233919"/>
            <a:ext cx="13524856" cy="1446550"/>
          </a:xfrm>
          <a:prstGeom prst="rect">
            <a:avLst/>
          </a:prstGeom>
          <a:noFill/>
        </p:spPr>
        <p:txBody>
          <a:bodyPr wrap="none" lIns="91440" tIns="45720" rIns="91440" bIns="45720">
            <a:spAutoFit/>
          </a:bodyPr>
          <a:lstStyle/>
          <a:p>
            <a:pPr algn="ctr"/>
            <a:r>
              <a:rPr lang="ja-JP" altLang="en-US" sz="8800" b="0" cap="none" spc="0" dirty="0">
                <a:ln w="0"/>
                <a:solidFill>
                  <a:srgbClr val="FF0000"/>
                </a:solidFill>
                <a:effectLst>
                  <a:outerShdw blurRad="38100" dist="19050" dir="2700000" algn="tl" rotWithShape="0">
                    <a:schemeClr val="dk1">
                      <a:alpha val="40000"/>
                    </a:schemeClr>
                  </a:outerShdw>
                </a:effectLst>
                <a:ea typeface="HGP創英角ﾎﾟｯﾌﾟ体" panose="040B0A00000000000000" pitchFamily="50" charset="-128"/>
              </a:rPr>
              <a:t>世界の視覚障害教育の歴史</a:t>
            </a:r>
          </a:p>
        </p:txBody>
      </p:sp>
      <p:pic>
        <p:nvPicPr>
          <p:cNvPr id="6" name="図 5" descr="白い背景に刷っている男性の白黒写真&#10;&#10;低い精度で自動的に生成された説明">
            <a:extLst>
              <a:ext uri="{FF2B5EF4-FFF2-40B4-BE49-F238E27FC236}">
                <a16:creationId xmlns:a16="http://schemas.microsoft.com/office/drawing/2014/main" id="{EAE1F78B-EA5D-C066-434B-D5B8B8DD7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025" y="1452832"/>
            <a:ext cx="4893685" cy="6499020"/>
          </a:xfrm>
          <a:prstGeom prst="rect">
            <a:avLst/>
          </a:prstGeom>
        </p:spPr>
      </p:pic>
      <p:pic>
        <p:nvPicPr>
          <p:cNvPr id="8" name="図 7" descr="写真, コイン, 皿, 古い が含まれている画像&#10;&#10;自動的に生成された説明">
            <a:extLst>
              <a:ext uri="{FF2B5EF4-FFF2-40B4-BE49-F238E27FC236}">
                <a16:creationId xmlns:a16="http://schemas.microsoft.com/office/drawing/2014/main" id="{3A70B05F-8BBB-726F-B460-D7D203EF4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9011" y="2080167"/>
            <a:ext cx="5644048" cy="5644048"/>
          </a:xfrm>
          <a:prstGeom prst="rect">
            <a:avLst/>
          </a:prstGeom>
        </p:spPr>
      </p:pic>
      <p:sp>
        <p:nvSpPr>
          <p:cNvPr id="9" name="正方形/長方形 8">
            <a:extLst>
              <a:ext uri="{FF2B5EF4-FFF2-40B4-BE49-F238E27FC236}">
                <a16:creationId xmlns:a16="http://schemas.microsoft.com/office/drawing/2014/main" id="{F2E51811-89A8-3E32-44C4-90480B34B8AE}"/>
              </a:ext>
            </a:extLst>
          </p:cNvPr>
          <p:cNvSpPr/>
          <p:nvPr/>
        </p:nvSpPr>
        <p:spPr>
          <a:xfrm>
            <a:off x="1564326" y="7724215"/>
            <a:ext cx="6662400" cy="1015663"/>
          </a:xfrm>
          <a:prstGeom prst="rect">
            <a:avLst/>
          </a:prstGeom>
          <a:noFill/>
        </p:spPr>
        <p:txBody>
          <a:bodyPr wrap="none" lIns="91440" tIns="45720" rIns="91440" bIns="45720">
            <a:spAutoFit/>
          </a:bodyPr>
          <a:lstStyle/>
          <a:p>
            <a:pPr algn="ctr"/>
            <a:r>
              <a:rPr lang="ja-JP" altLang="en-US" sz="6000" b="0" cap="none" spc="0" dirty="0">
                <a:ln w="0"/>
                <a:solidFill>
                  <a:srgbClr val="FF0000"/>
                </a:solidFill>
                <a:effectLst>
                  <a:outerShdw blurRad="38100" dist="19050" dir="2700000" algn="tl" rotWithShape="0">
                    <a:schemeClr val="dk1">
                      <a:alpha val="40000"/>
                    </a:schemeClr>
                  </a:outerShdw>
                </a:effectLst>
                <a:ea typeface="HGP創英角ﾎﾟｯﾌﾟ体" panose="040B0A00000000000000" pitchFamily="50" charset="-128"/>
              </a:rPr>
              <a:t>ヴァランタン・アユイ</a:t>
            </a:r>
          </a:p>
        </p:txBody>
      </p:sp>
      <p:sp>
        <p:nvSpPr>
          <p:cNvPr id="11" name="テキスト ボックス 10">
            <a:extLst>
              <a:ext uri="{FF2B5EF4-FFF2-40B4-BE49-F238E27FC236}">
                <a16:creationId xmlns:a16="http://schemas.microsoft.com/office/drawing/2014/main" id="{7606CE9F-B6D0-037C-7696-8209803F0551}"/>
              </a:ext>
            </a:extLst>
          </p:cNvPr>
          <p:cNvSpPr txBox="1"/>
          <p:nvPr/>
        </p:nvSpPr>
        <p:spPr>
          <a:xfrm>
            <a:off x="934765" y="8852742"/>
            <a:ext cx="8304245" cy="1569660"/>
          </a:xfrm>
          <a:prstGeom prst="rect">
            <a:avLst/>
          </a:prstGeom>
          <a:noFill/>
        </p:spPr>
        <p:txBody>
          <a:bodyPr wrap="square">
            <a:spAutoFit/>
          </a:bodyPr>
          <a:lstStyle/>
          <a:p>
            <a:r>
              <a:rPr lang="ja-JP" altLang="en-US" sz="4800" b="0" i="0" dirty="0">
                <a:solidFill>
                  <a:srgbClr val="0000FF"/>
                </a:solidFill>
                <a:effectLst/>
                <a:latin typeface="HGP創英角ﾎﾟｯﾌﾟ体" panose="040B0A00000000000000" pitchFamily="50" charset="-128"/>
                <a:ea typeface="HGP創英角ﾎﾟｯﾌﾟ体" panose="040B0A00000000000000" pitchFamily="50" charset="-128"/>
              </a:rPr>
              <a:t>世界最初の盲学校は、</a:t>
            </a:r>
            <a:r>
              <a:rPr lang="en-US" altLang="ja-JP" sz="4800" b="0" i="0" u="none" strike="noStrike" dirty="0">
                <a:solidFill>
                  <a:srgbClr val="0000FF"/>
                </a:solidFill>
                <a:effectLst/>
                <a:latin typeface="HGP創英角ﾎﾟｯﾌﾟ体" panose="040B0A00000000000000" pitchFamily="50" charset="-128"/>
                <a:ea typeface="HGP創英角ﾎﾟｯﾌﾟ体" panose="040B0A00000000000000" pitchFamily="50" charset="-128"/>
              </a:rPr>
              <a:t>1784</a:t>
            </a:r>
            <a:r>
              <a:rPr lang="ja-JP" altLang="en-US" sz="4800" b="0" i="0" u="none" strike="noStrike" dirty="0">
                <a:solidFill>
                  <a:srgbClr val="0000FF"/>
                </a:solidFill>
                <a:effectLst/>
                <a:latin typeface="HGP創英角ﾎﾟｯﾌﾟ体" panose="040B0A00000000000000" pitchFamily="50" charset="-128"/>
                <a:ea typeface="HGP創英角ﾎﾟｯﾌﾟ体" panose="040B0A00000000000000" pitchFamily="50" charset="-128"/>
              </a:rPr>
              <a:t>年</a:t>
            </a:r>
            <a:r>
              <a:rPr lang="ja-JP" altLang="en-US" sz="4800" b="0" i="0" dirty="0">
                <a:solidFill>
                  <a:srgbClr val="0000FF"/>
                </a:solidFill>
                <a:effectLst/>
                <a:latin typeface="HGP創英角ﾎﾟｯﾌﾟ体" panose="040B0A00000000000000" pitchFamily="50" charset="-128"/>
                <a:ea typeface="HGP創英角ﾎﾟｯﾌﾟ体" panose="040B0A00000000000000" pitchFamily="50" charset="-128"/>
              </a:rPr>
              <a:t>フランスのパリに作られた</a:t>
            </a:r>
            <a:endParaRPr lang="ja-JP" altLang="en-US" sz="2400" dirty="0">
              <a:solidFill>
                <a:srgbClr val="0000FF"/>
              </a:solidFill>
              <a:latin typeface="HGP創英角ﾎﾟｯﾌﾟ体" panose="040B0A00000000000000" pitchFamily="50" charset="-128"/>
              <a:ea typeface="HGP創英角ﾎﾟｯﾌﾟ体" panose="040B0A00000000000000" pitchFamily="50" charset="-128"/>
            </a:endParaRPr>
          </a:p>
        </p:txBody>
      </p:sp>
      <p:sp>
        <p:nvSpPr>
          <p:cNvPr id="12" name="正方形/長方形 11">
            <a:extLst>
              <a:ext uri="{FF2B5EF4-FFF2-40B4-BE49-F238E27FC236}">
                <a16:creationId xmlns:a16="http://schemas.microsoft.com/office/drawing/2014/main" id="{1321A439-83F4-D5BB-763D-129A133FF887}"/>
              </a:ext>
            </a:extLst>
          </p:cNvPr>
          <p:cNvSpPr/>
          <p:nvPr/>
        </p:nvSpPr>
        <p:spPr>
          <a:xfrm>
            <a:off x="10959754" y="7567502"/>
            <a:ext cx="4767652" cy="1015663"/>
          </a:xfrm>
          <a:prstGeom prst="rect">
            <a:avLst/>
          </a:prstGeom>
          <a:noFill/>
        </p:spPr>
        <p:txBody>
          <a:bodyPr wrap="none" lIns="91440" tIns="45720" rIns="91440" bIns="45720">
            <a:spAutoFit/>
          </a:bodyPr>
          <a:lstStyle/>
          <a:p>
            <a:pPr algn="ctr"/>
            <a:r>
              <a:rPr lang="ja-JP" altLang="en-US" sz="6000" dirty="0">
                <a:ln w="0"/>
                <a:solidFill>
                  <a:srgbClr val="FF0000"/>
                </a:solidFill>
                <a:effectLst>
                  <a:outerShdw blurRad="38100" dist="19050" dir="2700000" algn="tl" rotWithShape="0">
                    <a:schemeClr val="dk1">
                      <a:alpha val="40000"/>
                    </a:schemeClr>
                  </a:outerShdw>
                </a:effectLst>
                <a:ea typeface="HGP創英角ﾎﾟｯﾌﾟ体" panose="040B0A00000000000000" pitchFamily="50" charset="-128"/>
              </a:rPr>
              <a:t>ルイ</a:t>
            </a:r>
            <a:r>
              <a:rPr lang="ja-JP" altLang="en-US" sz="6000" b="0" cap="none" spc="0" dirty="0">
                <a:ln w="0"/>
                <a:solidFill>
                  <a:srgbClr val="FF0000"/>
                </a:solidFill>
                <a:effectLst>
                  <a:outerShdw blurRad="38100" dist="19050" dir="2700000" algn="tl" rotWithShape="0">
                    <a:schemeClr val="dk1">
                      <a:alpha val="40000"/>
                    </a:schemeClr>
                  </a:outerShdw>
                </a:effectLst>
                <a:ea typeface="HGP創英角ﾎﾟｯﾌﾟ体" panose="040B0A00000000000000" pitchFamily="50" charset="-128"/>
              </a:rPr>
              <a:t>・ブライユ</a:t>
            </a:r>
          </a:p>
        </p:txBody>
      </p:sp>
      <p:sp>
        <p:nvSpPr>
          <p:cNvPr id="14" name="テキスト ボックス 13">
            <a:extLst>
              <a:ext uri="{FF2B5EF4-FFF2-40B4-BE49-F238E27FC236}">
                <a16:creationId xmlns:a16="http://schemas.microsoft.com/office/drawing/2014/main" id="{2A9AC770-76D0-C847-A05E-03CA2D0048B0}"/>
              </a:ext>
            </a:extLst>
          </p:cNvPr>
          <p:cNvSpPr txBox="1"/>
          <p:nvPr/>
        </p:nvSpPr>
        <p:spPr>
          <a:xfrm>
            <a:off x="10251294" y="8575743"/>
            <a:ext cx="8018045" cy="2123658"/>
          </a:xfrm>
          <a:prstGeom prst="rect">
            <a:avLst/>
          </a:prstGeom>
          <a:noFill/>
        </p:spPr>
        <p:txBody>
          <a:bodyPr wrap="square">
            <a:spAutoFit/>
          </a:bodyPr>
          <a:lstStyle/>
          <a:p>
            <a:r>
              <a:rPr lang="ja-JP" altLang="en-US" sz="4400" i="0" strike="noStrike" dirty="0">
                <a:solidFill>
                  <a:srgbClr val="0000FF"/>
                </a:solidFill>
                <a:effectLst/>
                <a:latin typeface="HGP創英角ﾎﾟｯﾌﾟ体" panose="040B0A00000000000000" pitchFamily="50" charset="-128"/>
                <a:ea typeface="HGP創英角ﾎﾟｯﾌﾟ体" panose="040B0A00000000000000" pitchFamily="50" charset="-128"/>
              </a:rPr>
              <a:t>フランス</a:t>
            </a:r>
            <a:r>
              <a:rPr lang="ja-JP" altLang="en-US" sz="4400" i="0" dirty="0">
                <a:solidFill>
                  <a:srgbClr val="0000FF"/>
                </a:solidFill>
                <a:effectLst/>
                <a:latin typeface="HGP創英角ﾎﾟｯﾌﾟ体" panose="040B0A00000000000000" pitchFamily="50" charset="-128"/>
                <a:ea typeface="HGP創英角ﾎﾟｯﾌﾟ体" panose="040B0A00000000000000" pitchFamily="50" charset="-128"/>
              </a:rPr>
              <a:t>の</a:t>
            </a:r>
            <a:r>
              <a:rPr lang="ja-JP" altLang="en-US" sz="4400" i="0" strike="noStrike" dirty="0">
                <a:solidFill>
                  <a:srgbClr val="0000FF"/>
                </a:solidFill>
                <a:effectLst/>
                <a:latin typeface="HGP創英角ﾎﾟｯﾌﾟ体" panose="040B0A00000000000000" pitchFamily="50" charset="-128"/>
                <a:ea typeface="HGP創英角ﾎﾟｯﾌﾟ体" panose="040B0A00000000000000" pitchFamily="50" charset="-128"/>
              </a:rPr>
              <a:t>盲学校</a:t>
            </a:r>
            <a:r>
              <a:rPr lang="ja-JP" altLang="en-US" sz="4400" i="0" dirty="0">
                <a:solidFill>
                  <a:srgbClr val="0000FF"/>
                </a:solidFill>
                <a:effectLst/>
                <a:latin typeface="HGP創英角ﾎﾟｯﾌﾟ体" panose="040B0A00000000000000" pitchFamily="50" charset="-128"/>
                <a:ea typeface="HGP創英角ﾎﾟｯﾌﾟ体" panose="040B0A00000000000000" pitchFamily="50" charset="-128"/>
              </a:rPr>
              <a:t>教師</a:t>
            </a:r>
            <a:r>
              <a:rPr lang="ja-JP" altLang="en-US" sz="4400" dirty="0">
                <a:solidFill>
                  <a:srgbClr val="0000FF"/>
                </a:solidFill>
                <a:latin typeface="HGP創英角ﾎﾟｯﾌﾟ体" panose="040B0A00000000000000" pitchFamily="50" charset="-128"/>
                <a:ea typeface="HGP創英角ﾎﾟｯﾌﾟ体" panose="040B0A00000000000000" pitchFamily="50" charset="-128"/>
              </a:rPr>
              <a:t>、</a:t>
            </a:r>
            <a:r>
              <a:rPr lang="ja-JP" altLang="en-US" sz="4400" i="0" strike="noStrike" dirty="0">
                <a:solidFill>
                  <a:srgbClr val="0000FF"/>
                </a:solidFill>
                <a:effectLst/>
                <a:latin typeface="HGP創英角ﾎﾟｯﾌﾟ体" panose="040B0A00000000000000" pitchFamily="50" charset="-128"/>
                <a:ea typeface="HGP創英角ﾎﾟｯﾌﾟ体" panose="040B0A00000000000000" pitchFamily="50" charset="-128"/>
              </a:rPr>
              <a:t>アルファベット</a:t>
            </a:r>
            <a:r>
              <a:rPr lang="ja-JP" altLang="en-US" sz="4400" i="0" dirty="0">
                <a:solidFill>
                  <a:srgbClr val="0000FF"/>
                </a:solidFill>
                <a:effectLst/>
                <a:latin typeface="HGP創英角ﾎﾟｯﾌﾟ体" panose="040B0A00000000000000" pitchFamily="50" charset="-128"/>
                <a:ea typeface="HGP創英角ﾎﾟｯﾌﾟ体" panose="040B0A00000000000000" pitchFamily="50" charset="-128"/>
              </a:rPr>
              <a:t>を</a:t>
            </a:r>
            <a:r>
              <a:rPr lang="en-US" altLang="ja-JP" sz="4400" b="0" i="0" dirty="0">
                <a:solidFill>
                  <a:srgbClr val="0000FF"/>
                </a:solidFill>
                <a:effectLst/>
                <a:latin typeface="HGP創英角ﾎﾟｯﾌﾟ体" panose="040B0A00000000000000" pitchFamily="50" charset="-128"/>
                <a:ea typeface="HGP創英角ﾎﾟｯﾌﾟ体" panose="040B0A00000000000000" pitchFamily="50" charset="-128"/>
              </a:rPr>
              <a:t>6</a:t>
            </a:r>
            <a:r>
              <a:rPr lang="ja-JP" altLang="en-US" sz="4400" b="0" i="0" dirty="0">
                <a:solidFill>
                  <a:srgbClr val="0000FF"/>
                </a:solidFill>
                <a:effectLst/>
                <a:latin typeface="HGP創英角ﾎﾟｯﾌﾟ体" panose="040B0A00000000000000" pitchFamily="50" charset="-128"/>
                <a:ea typeface="HGP創英角ﾎﾟｯﾌﾟ体" panose="040B0A00000000000000" pitchFamily="50" charset="-128"/>
              </a:rPr>
              <a:t>つの点の組み合わせで表現する</a:t>
            </a:r>
            <a:r>
              <a:rPr lang="ja-JP" altLang="en-US" sz="4400" b="0" i="0" u="none" strike="noStrike" dirty="0">
                <a:solidFill>
                  <a:srgbClr val="0000FF"/>
                </a:solidFill>
                <a:effectLst/>
                <a:latin typeface="HGP創英角ﾎﾟｯﾌﾟ体" panose="040B0A00000000000000" pitchFamily="50" charset="-128"/>
                <a:ea typeface="HGP創英角ﾎﾟｯﾌﾟ体" panose="040B0A00000000000000" pitchFamily="50" charset="-128"/>
              </a:rPr>
              <a:t>点字</a:t>
            </a:r>
            <a:r>
              <a:rPr lang="ja-JP" altLang="en-US" sz="4400" b="0" i="0" dirty="0">
                <a:solidFill>
                  <a:srgbClr val="0000FF"/>
                </a:solidFill>
                <a:effectLst/>
                <a:latin typeface="HGP創英角ﾎﾟｯﾌﾟ体" panose="040B0A00000000000000" pitchFamily="50" charset="-128"/>
                <a:ea typeface="HGP創英角ﾎﾟｯﾌﾟ体" panose="040B0A00000000000000" pitchFamily="50" charset="-128"/>
              </a:rPr>
              <a:t>を考案</a:t>
            </a:r>
            <a:r>
              <a:rPr lang="en-US" altLang="ja-JP" sz="4000" b="0" i="0" dirty="0">
                <a:solidFill>
                  <a:srgbClr val="0000FF"/>
                </a:solidFill>
                <a:effectLst/>
                <a:latin typeface="HGP創英角ﾎﾟｯﾌﾟ体" panose="040B0A00000000000000" pitchFamily="50" charset="-128"/>
                <a:ea typeface="HGP創英角ﾎﾟｯﾌﾟ体" panose="040B0A00000000000000" pitchFamily="50" charset="-128"/>
              </a:rPr>
              <a:t>(1825</a:t>
            </a:r>
            <a:r>
              <a:rPr lang="ja-JP" altLang="en-US" sz="4000" b="0" i="0" dirty="0">
                <a:solidFill>
                  <a:srgbClr val="0000FF"/>
                </a:solidFill>
                <a:effectLst/>
                <a:latin typeface="HGP創英角ﾎﾟｯﾌﾟ体" panose="040B0A00000000000000" pitchFamily="50" charset="-128"/>
                <a:ea typeface="HGP創英角ﾎﾟｯﾌﾟ体" panose="040B0A00000000000000" pitchFamily="50" charset="-128"/>
              </a:rPr>
              <a:t>年頃</a:t>
            </a:r>
            <a:r>
              <a:rPr lang="en-US" altLang="ja-JP" sz="4400" b="0" i="0" dirty="0">
                <a:solidFill>
                  <a:srgbClr val="0000FF"/>
                </a:solidFill>
                <a:effectLst/>
                <a:latin typeface="HGP創英角ﾎﾟｯﾌﾟ体" panose="040B0A00000000000000" pitchFamily="50" charset="-128"/>
                <a:ea typeface="HGP創英角ﾎﾟｯﾌﾟ体" panose="040B0A00000000000000" pitchFamily="50" charset="-128"/>
              </a:rPr>
              <a:t>)</a:t>
            </a:r>
            <a:endParaRPr lang="ja-JP" altLang="en-US" sz="4400" dirty="0">
              <a:solidFill>
                <a:srgbClr val="0000FF"/>
              </a:solidFill>
              <a:latin typeface="HGP創英角ﾎﾟｯﾌﾟ体" panose="040B0A00000000000000" pitchFamily="50" charset="-128"/>
              <a:ea typeface="HGP創英角ﾎﾟｯﾌﾟ体" panose="040B0A00000000000000" pitchFamily="50" charset="-128"/>
            </a:endParaRPr>
          </a:p>
        </p:txBody>
      </p:sp>
      <p:pic>
        <p:nvPicPr>
          <p:cNvPr id="18" name="図 17" descr="屋外, 建物, 道路, ストリート が含まれている画像">
            <a:extLst>
              <a:ext uri="{FF2B5EF4-FFF2-40B4-BE49-F238E27FC236}">
                <a16:creationId xmlns:a16="http://schemas.microsoft.com/office/drawing/2014/main" id="{97D785FE-D8D6-0DF3-4B45-5FCDEA6CC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232" y="413800"/>
            <a:ext cx="15316554" cy="10153138"/>
          </a:xfrm>
          <a:prstGeom prst="rect">
            <a:avLst/>
          </a:prstGeom>
        </p:spPr>
      </p:pic>
      <p:pic>
        <p:nvPicPr>
          <p:cNvPr id="20" name="図 19" descr="マップ が含まれている画像">
            <a:extLst>
              <a:ext uri="{FF2B5EF4-FFF2-40B4-BE49-F238E27FC236}">
                <a16:creationId xmlns:a16="http://schemas.microsoft.com/office/drawing/2014/main" id="{B59C5CAB-9CB9-488B-88C5-20F626E40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96412" y="441001"/>
            <a:ext cx="7183158" cy="10258400"/>
          </a:xfrm>
          <a:prstGeom prst="rect">
            <a:avLst/>
          </a:prstGeom>
        </p:spPr>
      </p:pic>
      <p:sp>
        <p:nvSpPr>
          <p:cNvPr id="21" name="正方形/長方形 20">
            <a:extLst>
              <a:ext uri="{FF2B5EF4-FFF2-40B4-BE49-F238E27FC236}">
                <a16:creationId xmlns:a16="http://schemas.microsoft.com/office/drawing/2014/main" id="{EEB88551-1EFE-8034-DE97-6A2588CA4481}"/>
              </a:ext>
            </a:extLst>
          </p:cNvPr>
          <p:cNvSpPr/>
          <p:nvPr/>
        </p:nvSpPr>
        <p:spPr>
          <a:xfrm flipH="1">
            <a:off x="828017" y="4459705"/>
            <a:ext cx="1107996" cy="4801599"/>
          </a:xfrm>
          <a:prstGeom prst="rect">
            <a:avLst/>
          </a:prstGeom>
          <a:solidFill>
            <a:schemeClr val="bg1"/>
          </a:solidFill>
        </p:spPr>
        <p:txBody>
          <a:bodyPr vert="eaVert" wrap="square" lIns="91440" tIns="45720" rIns="91440" bIns="45720">
            <a:spAutoFit/>
          </a:bodyPr>
          <a:lstStyle/>
          <a:p>
            <a:pPr algn="ctr"/>
            <a:r>
              <a:rPr lang="ja-JP" altLang="en-US" sz="6000" b="0" cap="none" spc="0" dirty="0">
                <a:ln w="0"/>
                <a:solidFill>
                  <a:srgbClr val="0000FF"/>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江島杉山神社</a:t>
            </a:r>
          </a:p>
        </p:txBody>
      </p:sp>
    </p:spTree>
    <p:extLst>
      <p:ext uri="{BB962C8B-B14F-4D97-AF65-F5344CB8AC3E}">
        <p14:creationId xmlns:p14="http://schemas.microsoft.com/office/powerpoint/2010/main" val="246230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879C38D-5183-C1CD-0AF1-90F8920CA95A}"/>
              </a:ext>
            </a:extLst>
          </p:cNvPr>
          <p:cNvSpPr/>
          <p:nvPr/>
        </p:nvSpPr>
        <p:spPr>
          <a:xfrm>
            <a:off x="-211552" y="1843588"/>
            <a:ext cx="19287366" cy="1356569"/>
          </a:xfrm>
          <a:prstGeom prst="rect">
            <a:avLst/>
          </a:prstGeom>
          <a:noFill/>
        </p:spPr>
        <p:txBody>
          <a:bodyPr wrap="square" lIns="149270" tIns="74634" rIns="149270" bIns="74634">
            <a:spAutoFit/>
          </a:bodyPr>
          <a:lstStyle/>
          <a:p>
            <a:pPr algn="ctr"/>
            <a:r>
              <a:rPr lang="ja-JP" altLang="en-US" sz="7836" kern="100" dirty="0">
                <a:solidFill>
                  <a:srgbClr val="0000FF"/>
                </a:solidFill>
                <a:ea typeface="HGP創英角ﾎﾟｯﾌﾟ体" panose="040B0A00000000000000" pitchFamily="50" charset="-128"/>
                <a:cs typeface="Times New Roman" panose="02020603050405020304" pitchFamily="18" charset="0"/>
              </a:rPr>
              <a:t>「</a:t>
            </a:r>
            <a:r>
              <a:rPr lang="ja-JP" altLang="ja-JP" sz="7836" kern="100" dirty="0">
                <a:solidFill>
                  <a:srgbClr val="0000FF"/>
                </a:solidFill>
                <a:ea typeface="HGP創英角ﾎﾟｯﾌﾟ体" panose="040B0A00000000000000" pitchFamily="50" charset="-128"/>
                <a:cs typeface="Times New Roman" panose="02020603050405020304" pitchFamily="18" charset="0"/>
              </a:rPr>
              <a:t>臍下丹田を中心とした気一元の身体観</a:t>
            </a:r>
            <a:r>
              <a:rPr lang="ja-JP" altLang="en-US" sz="7836" kern="100" dirty="0">
                <a:solidFill>
                  <a:srgbClr val="0000FF"/>
                </a:solidFill>
                <a:ea typeface="HGP創英角ﾎﾟｯﾌﾟ体" panose="040B0A00000000000000" pitchFamily="50" charset="-128"/>
                <a:cs typeface="Times New Roman" panose="02020603050405020304" pitchFamily="18" charset="0"/>
              </a:rPr>
              <a:t>」</a:t>
            </a:r>
            <a:endParaRPr lang="ja-JP" altLang="en-US" sz="8815" dirty="0">
              <a:ln w="0"/>
              <a:effectLst>
                <a:outerShdw blurRad="38100" dist="19050" dir="2700000" algn="tl" rotWithShape="0">
                  <a:schemeClr val="dk1">
                    <a:alpha val="40000"/>
                  </a:schemeClr>
                </a:outerShdw>
              </a:effectLst>
            </a:endParaRPr>
          </a:p>
        </p:txBody>
      </p:sp>
      <p:pic>
        <p:nvPicPr>
          <p:cNvPr id="3" name="図 2">
            <a:extLst>
              <a:ext uri="{FF2B5EF4-FFF2-40B4-BE49-F238E27FC236}">
                <a16:creationId xmlns:a16="http://schemas.microsoft.com/office/drawing/2014/main" id="{15E7E3EF-1C51-5601-7ECB-E94B44004F6B}"/>
              </a:ext>
            </a:extLst>
          </p:cNvPr>
          <p:cNvPicPr>
            <a:picLocks noChangeAspect="1"/>
          </p:cNvPicPr>
          <p:nvPr/>
        </p:nvPicPr>
        <p:blipFill>
          <a:blip r:embed="rId2"/>
          <a:stretch>
            <a:fillRect/>
          </a:stretch>
        </p:blipFill>
        <p:spPr>
          <a:xfrm>
            <a:off x="-211549" y="3473111"/>
            <a:ext cx="7010232" cy="5676998"/>
          </a:xfrm>
          <a:prstGeom prst="rect">
            <a:avLst/>
          </a:prstGeom>
        </p:spPr>
      </p:pic>
      <p:sp>
        <p:nvSpPr>
          <p:cNvPr id="4" name="正方形/長方形 3">
            <a:extLst>
              <a:ext uri="{FF2B5EF4-FFF2-40B4-BE49-F238E27FC236}">
                <a16:creationId xmlns:a16="http://schemas.microsoft.com/office/drawing/2014/main" id="{5F6DBA83-037E-0246-54DF-9E6AEFA74477}"/>
              </a:ext>
            </a:extLst>
          </p:cNvPr>
          <p:cNvSpPr/>
          <p:nvPr/>
        </p:nvSpPr>
        <p:spPr>
          <a:xfrm>
            <a:off x="3121560" y="291850"/>
            <a:ext cx="11459830" cy="1356569"/>
          </a:xfrm>
          <a:prstGeom prst="rect">
            <a:avLst/>
          </a:prstGeom>
          <a:noFill/>
        </p:spPr>
        <p:txBody>
          <a:bodyPr wrap="square" lIns="149270" tIns="74634" rIns="149270" bIns="74634">
            <a:spAutoFit/>
          </a:bodyPr>
          <a:lstStyle/>
          <a:p>
            <a:pPr algn="ctr"/>
            <a:r>
              <a:rPr lang="ja-JP" altLang="en-US" sz="7836" kern="100" dirty="0">
                <a:solidFill>
                  <a:srgbClr val="FF0000"/>
                </a:solidFill>
                <a:ea typeface="HGP創英角ﾎﾟｯﾌﾟ体" panose="040B0A00000000000000" pitchFamily="50" charset="-128"/>
                <a:cs typeface="Times New Roman" panose="02020603050405020304" pitchFamily="18" charset="0"/>
              </a:rPr>
              <a:t>日本型東洋医学の基礎</a:t>
            </a:r>
            <a:endParaRPr lang="ja-JP" altLang="en-US" sz="8815" dirty="0">
              <a:ln w="0"/>
              <a:solidFill>
                <a:srgbClr val="FF0000"/>
              </a:solidFill>
              <a:effectLst>
                <a:outerShdw blurRad="38100" dist="19050" dir="2700000" algn="tl" rotWithShape="0">
                  <a:schemeClr val="dk1">
                    <a:alpha val="40000"/>
                  </a:schemeClr>
                </a:outerShdw>
              </a:effectLst>
            </a:endParaRPr>
          </a:p>
        </p:txBody>
      </p:sp>
      <p:pic>
        <p:nvPicPr>
          <p:cNvPr id="5" name="図 4">
            <a:extLst>
              <a:ext uri="{FF2B5EF4-FFF2-40B4-BE49-F238E27FC236}">
                <a16:creationId xmlns:a16="http://schemas.microsoft.com/office/drawing/2014/main" id="{9538D3EB-C8C2-9054-1248-50134DCB2CF6}"/>
              </a:ext>
            </a:extLst>
          </p:cNvPr>
          <p:cNvPicPr>
            <a:picLocks noChangeAspect="1"/>
          </p:cNvPicPr>
          <p:nvPr/>
        </p:nvPicPr>
        <p:blipFill>
          <a:blip r:embed="rId3"/>
          <a:stretch>
            <a:fillRect/>
          </a:stretch>
        </p:blipFill>
        <p:spPr>
          <a:xfrm>
            <a:off x="7610786" y="3590515"/>
            <a:ext cx="5442191" cy="5442191"/>
          </a:xfrm>
          <a:prstGeom prst="rect">
            <a:avLst/>
          </a:prstGeom>
        </p:spPr>
      </p:pic>
      <p:sp>
        <p:nvSpPr>
          <p:cNvPr id="6" name="正方形/長方形 5">
            <a:extLst>
              <a:ext uri="{FF2B5EF4-FFF2-40B4-BE49-F238E27FC236}">
                <a16:creationId xmlns:a16="http://schemas.microsoft.com/office/drawing/2014/main" id="{5C9A768E-B9D6-3B9E-9053-AD28D2324305}"/>
              </a:ext>
            </a:extLst>
          </p:cNvPr>
          <p:cNvSpPr/>
          <p:nvPr/>
        </p:nvSpPr>
        <p:spPr>
          <a:xfrm>
            <a:off x="13216119" y="3590514"/>
            <a:ext cx="5552090" cy="3517032"/>
          </a:xfrm>
          <a:prstGeom prst="rect">
            <a:avLst/>
          </a:prstGeom>
          <a:noFill/>
        </p:spPr>
        <p:txBody>
          <a:bodyPr wrap="square" lIns="149270" tIns="74634" rIns="149270" bIns="74634">
            <a:spAutoFit/>
          </a:bodyPr>
          <a:lstStyle/>
          <a:p>
            <a:pPr algn="ctr"/>
            <a:r>
              <a:rPr lang="ja-JP" altLang="en-US" sz="9795" kern="100" dirty="0">
                <a:solidFill>
                  <a:srgbClr val="FF0000"/>
                </a:solidFill>
                <a:ea typeface="HGP創英角ﾎﾟｯﾌﾟ体" panose="040B0A00000000000000" pitchFamily="50" charset="-128"/>
                <a:cs typeface="Times New Roman" panose="02020603050405020304" pitchFamily="18" charset="0"/>
              </a:rPr>
              <a:t>太極療法</a:t>
            </a:r>
            <a:endParaRPr lang="en-US" altLang="ja-JP" sz="9795" kern="100" dirty="0">
              <a:solidFill>
                <a:srgbClr val="FF0000"/>
              </a:solidFill>
              <a:ea typeface="HGP創英角ﾎﾟｯﾌﾟ体" panose="040B0A00000000000000" pitchFamily="50" charset="-128"/>
              <a:cs typeface="Times New Roman" panose="02020603050405020304" pitchFamily="18" charset="0"/>
            </a:endParaRPr>
          </a:p>
          <a:p>
            <a:pPr algn="ctr"/>
            <a:r>
              <a:rPr lang="en-US" altLang="ja-JP" sz="3265" kern="100" dirty="0">
                <a:solidFill>
                  <a:srgbClr val="FF0000"/>
                </a:solidFill>
                <a:ea typeface="HGP創英角ﾎﾟｯﾌﾟ体" panose="040B0A00000000000000" pitchFamily="50" charset="-128"/>
                <a:cs typeface="Times New Roman" panose="02020603050405020304" pitchFamily="18" charset="0"/>
              </a:rPr>
              <a:t>(</a:t>
            </a:r>
            <a:r>
              <a:rPr lang="ja-JP" altLang="en-US" sz="3265" kern="100" dirty="0">
                <a:solidFill>
                  <a:srgbClr val="FF0000"/>
                </a:solidFill>
                <a:ea typeface="HGP創英角ﾎﾟｯﾌﾟ体" panose="040B0A00000000000000" pitchFamily="50" charset="-128"/>
                <a:cs typeface="Times New Roman" panose="02020603050405020304" pitchFamily="18" charset="0"/>
              </a:rPr>
              <a:t>たいきょくりょうほう</a:t>
            </a:r>
            <a:r>
              <a:rPr lang="en-US" altLang="ja-JP" sz="3265" kern="100" dirty="0">
                <a:solidFill>
                  <a:srgbClr val="FF0000"/>
                </a:solidFill>
                <a:ea typeface="HGP創英角ﾎﾟｯﾌﾟ体" panose="040B0A00000000000000" pitchFamily="50" charset="-128"/>
                <a:cs typeface="Times New Roman" panose="02020603050405020304" pitchFamily="18" charset="0"/>
              </a:rPr>
              <a:t>)</a:t>
            </a:r>
          </a:p>
          <a:p>
            <a:pPr algn="ctr"/>
            <a:r>
              <a:rPr lang="ja-JP" altLang="en-US" sz="8815" kern="100" dirty="0">
                <a:ln w="0"/>
                <a:solidFill>
                  <a:srgbClr val="FF0000"/>
                </a:solidFill>
                <a:ea typeface="HGP創英角ﾎﾟｯﾌﾟ体" panose="040B0A00000000000000" pitchFamily="50" charset="-128"/>
                <a:cs typeface="Times New Roman" panose="02020603050405020304" pitchFamily="18" charset="0"/>
              </a:rPr>
              <a:t>創始者</a:t>
            </a:r>
            <a:endParaRPr lang="ja-JP" altLang="en-US" sz="8815" dirty="0">
              <a:ln w="0"/>
              <a:solidFill>
                <a:srgbClr val="FF0000"/>
              </a:solidFill>
              <a:effectLst>
                <a:outerShdw blurRad="38100" dist="19050" dir="2700000" algn="tl" rotWithShape="0">
                  <a:schemeClr val="dk1">
                    <a:alpha val="40000"/>
                  </a:schemeClr>
                </a:outerShdw>
              </a:effectLst>
            </a:endParaRPr>
          </a:p>
        </p:txBody>
      </p:sp>
      <p:sp>
        <p:nvSpPr>
          <p:cNvPr id="7" name="正方形/長方形 6">
            <a:extLst>
              <a:ext uri="{FF2B5EF4-FFF2-40B4-BE49-F238E27FC236}">
                <a16:creationId xmlns:a16="http://schemas.microsoft.com/office/drawing/2014/main" id="{5813DCDA-CFA0-99A9-4B87-2FBDEC261FF0}"/>
              </a:ext>
            </a:extLst>
          </p:cNvPr>
          <p:cNvSpPr/>
          <p:nvPr/>
        </p:nvSpPr>
        <p:spPr>
          <a:xfrm>
            <a:off x="7159533" y="9183484"/>
            <a:ext cx="5552090" cy="1758538"/>
          </a:xfrm>
          <a:prstGeom prst="rect">
            <a:avLst/>
          </a:prstGeom>
          <a:noFill/>
        </p:spPr>
        <p:txBody>
          <a:bodyPr wrap="square" lIns="149270" tIns="74634" rIns="149270" bIns="74634">
            <a:spAutoFit/>
          </a:bodyPr>
          <a:lstStyle/>
          <a:p>
            <a:pPr algn="ctr"/>
            <a:r>
              <a:rPr lang="ja-JP" altLang="en-US" sz="7183" kern="100" dirty="0">
                <a:solidFill>
                  <a:srgbClr val="0000FF"/>
                </a:solidFill>
                <a:ea typeface="HGP創英角ﾎﾟｯﾌﾟ体" panose="040B0A00000000000000" pitchFamily="50" charset="-128"/>
                <a:cs typeface="Times New Roman" panose="02020603050405020304" pitchFamily="18" charset="0"/>
              </a:rPr>
              <a:t>澤田　健</a:t>
            </a:r>
            <a:endParaRPr lang="en-US" altLang="ja-JP" sz="7183" kern="100" dirty="0">
              <a:solidFill>
                <a:srgbClr val="0000FF"/>
              </a:solidFill>
              <a:ea typeface="HGP創英角ﾎﾟｯﾌﾟ体" panose="040B0A00000000000000" pitchFamily="50" charset="-128"/>
              <a:cs typeface="Times New Roman" panose="02020603050405020304" pitchFamily="18" charset="0"/>
            </a:endParaRPr>
          </a:p>
          <a:p>
            <a:pPr algn="ctr"/>
            <a:r>
              <a:rPr lang="en-US" altLang="ja-JP" sz="3265" kern="100" dirty="0">
                <a:solidFill>
                  <a:srgbClr val="0000FF"/>
                </a:solidFill>
                <a:ea typeface="HGP創英角ﾎﾟｯﾌﾟ体" panose="040B0A00000000000000" pitchFamily="50" charset="-128"/>
                <a:cs typeface="Times New Roman" panose="02020603050405020304" pitchFamily="18" charset="0"/>
              </a:rPr>
              <a:t>(</a:t>
            </a:r>
            <a:r>
              <a:rPr lang="ja-JP" altLang="en-US" sz="3265" kern="100" dirty="0">
                <a:solidFill>
                  <a:srgbClr val="0000FF"/>
                </a:solidFill>
                <a:ea typeface="HGP創英角ﾎﾟｯﾌﾟ体" panose="040B0A00000000000000" pitchFamily="50" charset="-128"/>
                <a:cs typeface="Times New Roman" panose="02020603050405020304" pitchFamily="18" charset="0"/>
              </a:rPr>
              <a:t>さわだ　けん</a:t>
            </a:r>
            <a:r>
              <a:rPr lang="en-US" altLang="ja-JP" sz="3265" kern="100" dirty="0">
                <a:solidFill>
                  <a:srgbClr val="0000FF"/>
                </a:solidFill>
                <a:ea typeface="HGP創英角ﾎﾟｯﾌﾟ体" panose="040B0A00000000000000" pitchFamily="50" charset="-128"/>
                <a:cs typeface="Times New Roman" panose="02020603050405020304" pitchFamily="18" charset="0"/>
              </a:rPr>
              <a:t>)</a:t>
            </a:r>
            <a:endParaRPr lang="ja-JP" altLang="en-US" sz="8815" dirty="0">
              <a:ln w="0"/>
              <a:effectLst>
                <a:outerShdw blurRad="38100" dist="19050" dir="2700000" algn="tl" rotWithShape="0">
                  <a:schemeClr val="dk1">
                    <a:alpha val="40000"/>
                  </a:schemeClr>
                </a:outerShdw>
              </a:effectLst>
            </a:endParaRPr>
          </a:p>
        </p:txBody>
      </p:sp>
      <p:sp>
        <p:nvSpPr>
          <p:cNvPr id="8" name="正方形/長方形 7">
            <a:extLst>
              <a:ext uri="{FF2B5EF4-FFF2-40B4-BE49-F238E27FC236}">
                <a16:creationId xmlns:a16="http://schemas.microsoft.com/office/drawing/2014/main" id="{5B0EED05-9489-FF4F-477E-3F23A07941BB}"/>
              </a:ext>
            </a:extLst>
          </p:cNvPr>
          <p:cNvSpPr/>
          <p:nvPr/>
        </p:nvSpPr>
        <p:spPr>
          <a:xfrm>
            <a:off x="849336" y="9164086"/>
            <a:ext cx="5552090" cy="1859014"/>
          </a:xfrm>
          <a:prstGeom prst="rect">
            <a:avLst/>
          </a:prstGeom>
          <a:noFill/>
        </p:spPr>
        <p:txBody>
          <a:bodyPr wrap="square" lIns="149270" tIns="74634" rIns="149270" bIns="74634">
            <a:spAutoFit/>
          </a:bodyPr>
          <a:lstStyle/>
          <a:p>
            <a:pPr algn="ctr"/>
            <a:r>
              <a:rPr lang="ja-JP" altLang="ja-JP" sz="7836" kern="100" dirty="0">
                <a:solidFill>
                  <a:srgbClr val="0000FF"/>
                </a:solidFill>
                <a:ea typeface="HGP創英角ﾎﾟｯﾌﾟ体" panose="040B0A00000000000000" pitchFamily="50" charset="-128"/>
                <a:cs typeface="Times New Roman" panose="02020603050405020304" pitchFamily="18" charset="0"/>
              </a:rPr>
              <a:t>臍下丹田</a:t>
            </a:r>
            <a:endParaRPr lang="en-US" altLang="ja-JP" sz="7836" kern="100" dirty="0">
              <a:solidFill>
                <a:srgbClr val="0000FF"/>
              </a:solidFill>
              <a:ea typeface="HGP創英角ﾎﾟｯﾌﾟ体" panose="040B0A00000000000000" pitchFamily="50" charset="-128"/>
              <a:cs typeface="Times New Roman" panose="02020603050405020304" pitchFamily="18" charset="0"/>
            </a:endParaRPr>
          </a:p>
          <a:p>
            <a:pPr algn="ctr"/>
            <a:r>
              <a:rPr lang="en-US" altLang="ja-JP" sz="3265" kern="100" dirty="0">
                <a:solidFill>
                  <a:srgbClr val="0000FF"/>
                </a:solidFill>
                <a:ea typeface="HGP創英角ﾎﾟｯﾌﾟ体" panose="040B0A00000000000000" pitchFamily="50" charset="-128"/>
                <a:cs typeface="Times New Roman" panose="02020603050405020304" pitchFamily="18" charset="0"/>
              </a:rPr>
              <a:t>(</a:t>
            </a:r>
            <a:r>
              <a:rPr lang="ja-JP" altLang="en-US" sz="3265" kern="100" dirty="0">
                <a:solidFill>
                  <a:srgbClr val="0000FF"/>
                </a:solidFill>
                <a:ea typeface="HGP創英角ﾎﾟｯﾌﾟ体" panose="040B0A00000000000000" pitchFamily="50" charset="-128"/>
                <a:cs typeface="Times New Roman" panose="02020603050405020304" pitchFamily="18" charset="0"/>
              </a:rPr>
              <a:t>せいかたんでん</a:t>
            </a:r>
            <a:r>
              <a:rPr lang="en-US" altLang="ja-JP" sz="3265" kern="100" dirty="0">
                <a:solidFill>
                  <a:srgbClr val="0000FF"/>
                </a:solidFill>
                <a:ea typeface="HGP創英角ﾎﾟｯﾌﾟ体" panose="040B0A00000000000000" pitchFamily="50" charset="-128"/>
                <a:cs typeface="Times New Roman" panose="02020603050405020304" pitchFamily="18" charset="0"/>
              </a:rPr>
              <a:t>)</a:t>
            </a:r>
            <a:endParaRPr lang="ja-JP" altLang="en-US" sz="8815" dirty="0">
              <a:ln w="0"/>
              <a:effectLst>
                <a:outerShdw blurRad="38100" dist="19050" dir="2700000" algn="tl" rotWithShape="0">
                  <a:schemeClr val="dk1">
                    <a:alpha val="40000"/>
                  </a:schemeClr>
                </a:outerShdw>
              </a:effectLst>
            </a:endParaRPr>
          </a:p>
        </p:txBody>
      </p:sp>
      <p:sp>
        <p:nvSpPr>
          <p:cNvPr id="9" name="矢印: 下 8">
            <a:extLst>
              <a:ext uri="{FF2B5EF4-FFF2-40B4-BE49-F238E27FC236}">
                <a16:creationId xmlns:a16="http://schemas.microsoft.com/office/drawing/2014/main" id="{F406BE76-7469-8CFF-02F1-A84A14D1251A}"/>
              </a:ext>
            </a:extLst>
          </p:cNvPr>
          <p:cNvSpPr/>
          <p:nvPr/>
        </p:nvSpPr>
        <p:spPr>
          <a:xfrm>
            <a:off x="15399965" y="7107482"/>
            <a:ext cx="746347" cy="10964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581"/>
          </a:p>
        </p:txBody>
      </p:sp>
      <p:sp>
        <p:nvSpPr>
          <p:cNvPr id="10" name="正方形/長方形 9">
            <a:extLst>
              <a:ext uri="{FF2B5EF4-FFF2-40B4-BE49-F238E27FC236}">
                <a16:creationId xmlns:a16="http://schemas.microsoft.com/office/drawing/2014/main" id="{4E0DD7D5-A7D4-9A7F-02EF-B90F753055FA}"/>
              </a:ext>
            </a:extLst>
          </p:cNvPr>
          <p:cNvSpPr/>
          <p:nvPr/>
        </p:nvSpPr>
        <p:spPr>
          <a:xfrm>
            <a:off x="13052975" y="8203934"/>
            <a:ext cx="5338264" cy="2182051"/>
          </a:xfrm>
          <a:prstGeom prst="rect">
            <a:avLst/>
          </a:prstGeom>
          <a:noFill/>
        </p:spPr>
        <p:txBody>
          <a:bodyPr wrap="square" lIns="149270" tIns="74634" rIns="149270" bIns="74634">
            <a:spAutoFit/>
          </a:bodyPr>
          <a:lstStyle/>
          <a:p>
            <a:pPr algn="ctr"/>
            <a:r>
              <a:rPr lang="ja-JP" altLang="en-US" sz="6600" kern="100" dirty="0">
                <a:solidFill>
                  <a:srgbClr val="0000FF"/>
                </a:solidFill>
                <a:ea typeface="HGP創英角ﾎﾟｯﾌﾟ体" panose="040B0A00000000000000" pitchFamily="50" charset="-128"/>
                <a:cs typeface="Times New Roman" panose="02020603050405020304" pitchFamily="18" charset="0"/>
              </a:rPr>
              <a:t>全国の鍼灸教育機関で主流</a:t>
            </a:r>
            <a:endParaRPr lang="ja-JP" alt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8809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C2C6E89-072B-4F7C-271E-5F961D2E5D7A}"/>
              </a:ext>
            </a:extLst>
          </p:cNvPr>
          <p:cNvSpPr/>
          <p:nvPr/>
        </p:nvSpPr>
        <p:spPr>
          <a:xfrm>
            <a:off x="1743285" y="1499021"/>
            <a:ext cx="15377697" cy="8591754"/>
          </a:xfrm>
          <a:prstGeom prst="rect">
            <a:avLst/>
          </a:prstGeom>
          <a:noFill/>
        </p:spPr>
        <p:txBody>
          <a:bodyPr wrap="none" lIns="149270" tIns="74634" rIns="149270" bIns="74634">
            <a:spAutoFit/>
          </a:bodyPr>
          <a:lstStyle/>
          <a:p>
            <a:pPr algn="ctr"/>
            <a:r>
              <a:rPr lang="ja-JP" altLang="en-US" sz="14366"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①比較・東西医学</a:t>
            </a:r>
            <a:endParaRPr lang="en-US" altLang="ja-JP" sz="14366"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endParaRPr>
          </a:p>
          <a:p>
            <a:pPr algn="ctr"/>
            <a:endParaRPr lang="en-US" altLang="ja-JP" sz="14366"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endParaRPr>
          </a:p>
          <a:p>
            <a:pPr algn="ctr"/>
            <a:r>
              <a:rPr lang="ja-JP" altLang="en-US" sz="13060" dirty="0">
                <a:ln w="0"/>
                <a:solidFill>
                  <a:srgbClr val="0000FF"/>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東洋医学と西洋医学</a:t>
            </a:r>
            <a:br>
              <a:rPr lang="en-US" altLang="ja-JP" sz="13060" dirty="0">
                <a:ln w="0"/>
                <a:solidFill>
                  <a:srgbClr val="0000FF"/>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br>
            <a:r>
              <a:rPr lang="ja-JP" altLang="en-US" sz="13060" dirty="0">
                <a:ln w="0"/>
                <a:solidFill>
                  <a:srgbClr val="0000FF"/>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どう違う？</a:t>
            </a:r>
            <a:endParaRPr lang="en-US" altLang="ja-JP" sz="13060" dirty="0">
              <a:ln w="0"/>
              <a:solidFill>
                <a:srgbClr val="0000FF"/>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1332476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C2C6E89-072B-4F7C-271E-5F961D2E5D7A}"/>
              </a:ext>
            </a:extLst>
          </p:cNvPr>
          <p:cNvSpPr/>
          <p:nvPr/>
        </p:nvSpPr>
        <p:spPr>
          <a:xfrm>
            <a:off x="905720" y="2291063"/>
            <a:ext cx="17052836" cy="6581973"/>
          </a:xfrm>
          <a:prstGeom prst="rect">
            <a:avLst/>
          </a:prstGeom>
          <a:noFill/>
        </p:spPr>
        <p:txBody>
          <a:bodyPr wrap="none" lIns="149270" tIns="74634" rIns="149270" bIns="74634">
            <a:spAutoFit/>
          </a:bodyPr>
          <a:lstStyle/>
          <a:p>
            <a:pPr algn="ctr" defTabSz="1492761">
              <a:defRPr/>
            </a:pPr>
            <a:r>
              <a:rPr lang="ja-JP" altLang="en-US" sz="14366" dirty="0">
                <a:ln w="0"/>
                <a:solidFill>
                  <a:srgbClr val="FF0000"/>
                </a:solidFill>
                <a:effectLst>
                  <a:outerShdw blurRad="38100" dist="19050" dir="2700000" algn="tl" rotWithShape="0">
                    <a:prstClr val="black">
                      <a:alpha val="40000"/>
                    </a:prstClr>
                  </a:outerShdw>
                </a:effectLst>
                <a:latin typeface="HG創英角ﾎﾟｯﾌﾟ体" panose="040B0A09000000000000" pitchFamily="49" charset="-128"/>
                <a:ea typeface="HG創英角ﾎﾟｯﾌﾟ体" panose="040B0A09000000000000" pitchFamily="49" charset="-128"/>
              </a:rPr>
              <a:t>③上医は国を治す？</a:t>
            </a:r>
            <a:endParaRPr lang="en-US" altLang="ja-JP" sz="14366" dirty="0">
              <a:ln w="0"/>
              <a:solidFill>
                <a:srgbClr val="FF0000"/>
              </a:solidFill>
              <a:effectLst>
                <a:outerShdw blurRad="38100" dist="19050" dir="2700000" algn="tl" rotWithShape="0">
                  <a:prstClr val="black">
                    <a:alpha val="40000"/>
                  </a:prstClr>
                </a:outerShdw>
              </a:effectLst>
              <a:latin typeface="HG創英角ﾎﾟｯﾌﾟ体" panose="040B0A09000000000000" pitchFamily="49" charset="-128"/>
              <a:ea typeface="HG創英角ﾎﾟｯﾌﾟ体" panose="040B0A09000000000000" pitchFamily="49" charset="-128"/>
            </a:endParaRPr>
          </a:p>
          <a:p>
            <a:pPr algn="ctr" defTabSz="1492761">
              <a:defRPr/>
            </a:pPr>
            <a:endParaRPr lang="en-US" altLang="ja-JP" sz="14366" dirty="0">
              <a:ln w="0"/>
              <a:solidFill>
                <a:srgbClr val="FF0000"/>
              </a:solidFill>
              <a:effectLst>
                <a:outerShdw blurRad="38100" dist="19050" dir="2700000" algn="tl" rotWithShape="0">
                  <a:prstClr val="black">
                    <a:alpha val="40000"/>
                  </a:prstClr>
                </a:outerShdw>
              </a:effectLst>
              <a:latin typeface="HG創英角ﾎﾟｯﾌﾟ体" panose="040B0A09000000000000" pitchFamily="49" charset="-128"/>
              <a:ea typeface="HG創英角ﾎﾟｯﾌﾟ体" panose="040B0A09000000000000" pitchFamily="49" charset="-128"/>
            </a:endParaRPr>
          </a:p>
          <a:p>
            <a:pPr algn="ctr" defTabSz="1492761">
              <a:defRPr/>
            </a:pPr>
            <a:r>
              <a:rPr lang="ja-JP" altLang="en-US" sz="13060" dirty="0">
                <a:ln w="0"/>
                <a:solidFill>
                  <a:srgbClr val="0000FF"/>
                </a:solidFill>
                <a:effectLst>
                  <a:outerShdw blurRad="38100" dist="19050" dir="2700000" algn="tl" rotWithShape="0">
                    <a:prstClr val="black">
                      <a:alpha val="40000"/>
                    </a:prstClr>
                  </a:outerShdw>
                </a:effectLst>
                <a:latin typeface="HG創英角ﾎﾟｯﾌﾟ体" panose="040B0A09000000000000" pitchFamily="49" charset="-128"/>
                <a:ea typeface="HG創英角ﾎﾟｯﾌﾟ体" panose="040B0A09000000000000" pitchFamily="49" charset="-128"/>
              </a:rPr>
              <a:t>平和の医学　東洋医学</a:t>
            </a:r>
            <a:endParaRPr lang="en-US" altLang="ja-JP" sz="13060" dirty="0">
              <a:ln w="0"/>
              <a:solidFill>
                <a:srgbClr val="0000FF"/>
              </a:solidFill>
              <a:effectLst>
                <a:outerShdw blurRad="38100" dist="19050" dir="2700000" algn="tl" rotWithShape="0">
                  <a:prstClr val="black">
                    <a:alpha val="40000"/>
                  </a:prstClr>
                </a:outerShdw>
              </a:effectLst>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1144587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E47B866-19C2-3B99-4AC5-83B0E720DF80}"/>
              </a:ext>
            </a:extLst>
          </p:cNvPr>
          <p:cNvSpPr/>
          <p:nvPr/>
        </p:nvSpPr>
        <p:spPr>
          <a:xfrm>
            <a:off x="-300711" y="46454"/>
            <a:ext cx="11868729" cy="1507251"/>
          </a:xfrm>
          <a:prstGeom prst="rect">
            <a:avLst/>
          </a:prstGeom>
          <a:noFill/>
        </p:spPr>
        <p:txBody>
          <a:bodyPr wrap="square" lIns="149270" tIns="74634" rIns="149270" bIns="74634">
            <a:spAutoFit/>
          </a:bodyPr>
          <a:lstStyle/>
          <a:p>
            <a:pPr algn="ctr"/>
            <a:r>
              <a:rPr lang="ja-JP" altLang="en-US" sz="8815"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平和の医学　東洋医学</a:t>
            </a:r>
          </a:p>
        </p:txBody>
      </p:sp>
      <p:pic>
        <p:nvPicPr>
          <p:cNvPr id="3" name="図 2">
            <a:extLst>
              <a:ext uri="{FF2B5EF4-FFF2-40B4-BE49-F238E27FC236}">
                <a16:creationId xmlns:a16="http://schemas.microsoft.com/office/drawing/2014/main" id="{11A4AAE8-3EE2-E9D8-DD2B-061C0D81B54D}"/>
              </a:ext>
            </a:extLst>
          </p:cNvPr>
          <p:cNvPicPr>
            <a:picLocks noChangeAspect="1"/>
          </p:cNvPicPr>
          <p:nvPr/>
        </p:nvPicPr>
        <p:blipFill>
          <a:blip r:embed="rId2"/>
          <a:stretch>
            <a:fillRect/>
          </a:stretch>
        </p:blipFill>
        <p:spPr>
          <a:xfrm>
            <a:off x="-60480" y="2410120"/>
            <a:ext cx="4414313" cy="6621472"/>
          </a:xfrm>
          <a:prstGeom prst="rect">
            <a:avLst/>
          </a:prstGeom>
        </p:spPr>
      </p:pic>
      <p:sp>
        <p:nvSpPr>
          <p:cNvPr id="4" name="Oval 4">
            <a:extLst>
              <a:ext uri="{FF2B5EF4-FFF2-40B4-BE49-F238E27FC236}">
                <a16:creationId xmlns:a16="http://schemas.microsoft.com/office/drawing/2014/main" id="{78ECF710-B5D6-58ED-0301-9C9853C7D67A}"/>
              </a:ext>
            </a:extLst>
          </p:cNvPr>
          <p:cNvSpPr>
            <a:spLocks noChangeArrowheads="1"/>
          </p:cNvSpPr>
          <p:nvPr/>
        </p:nvSpPr>
        <p:spPr bwMode="auto">
          <a:xfrm>
            <a:off x="485247" y="5885595"/>
            <a:ext cx="3322858" cy="2347053"/>
          </a:xfrm>
          <a:prstGeom prst="ellipse">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282" tIns="14513" rIns="121282" bIns="14513" numCol="1" anchor="t" anchorCtr="0" compatLnSpc="1">
            <a:prstTxWarp prst="textNoShape">
              <a:avLst/>
            </a:prstTxWarp>
          </a:bodyPr>
          <a:lstStyle/>
          <a:p>
            <a:endParaRPr lang="ja-JP" altLang="en-US" sz="3581"/>
          </a:p>
        </p:txBody>
      </p:sp>
      <p:pic>
        <p:nvPicPr>
          <p:cNvPr id="6" name="図 5">
            <a:extLst>
              <a:ext uri="{FF2B5EF4-FFF2-40B4-BE49-F238E27FC236}">
                <a16:creationId xmlns:a16="http://schemas.microsoft.com/office/drawing/2014/main" id="{3EDB5303-6B5A-A977-1148-2779D882004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6353"/>
                    </a14:imgEffect>
                    <a14:imgEffect>
                      <a14:saturation sat="0"/>
                    </a14:imgEffect>
                  </a14:imgLayer>
                </a14:imgProps>
              </a:ext>
            </a:extLst>
          </a:blip>
          <a:stretch>
            <a:fillRect/>
          </a:stretch>
        </p:blipFill>
        <p:spPr>
          <a:xfrm rot="5181463">
            <a:off x="11915098" y="3471942"/>
            <a:ext cx="4414313" cy="6621472"/>
          </a:xfrm>
          <a:prstGeom prst="rect">
            <a:avLst/>
          </a:prstGeom>
        </p:spPr>
      </p:pic>
      <p:pic>
        <p:nvPicPr>
          <p:cNvPr id="12" name="図 11">
            <a:extLst>
              <a:ext uri="{FF2B5EF4-FFF2-40B4-BE49-F238E27FC236}">
                <a16:creationId xmlns:a16="http://schemas.microsoft.com/office/drawing/2014/main" id="{6F95BD92-6E27-A304-B906-08F28DD437B1}"/>
              </a:ext>
            </a:extLst>
          </p:cNvPr>
          <p:cNvPicPr>
            <a:picLocks noChangeAspect="1"/>
          </p:cNvPicPr>
          <p:nvPr/>
        </p:nvPicPr>
        <p:blipFill>
          <a:blip r:embed="rId6"/>
          <a:stretch>
            <a:fillRect/>
          </a:stretch>
        </p:blipFill>
        <p:spPr>
          <a:xfrm>
            <a:off x="380564" y="1618813"/>
            <a:ext cx="7148490" cy="4580585"/>
          </a:xfrm>
          <a:prstGeom prst="rect">
            <a:avLst/>
          </a:prstGeom>
        </p:spPr>
      </p:pic>
      <p:pic>
        <p:nvPicPr>
          <p:cNvPr id="13" name="図 12">
            <a:extLst>
              <a:ext uri="{FF2B5EF4-FFF2-40B4-BE49-F238E27FC236}">
                <a16:creationId xmlns:a16="http://schemas.microsoft.com/office/drawing/2014/main" id="{0AD20A52-941A-4725-ECF9-A05B649A5608}"/>
              </a:ext>
            </a:extLst>
          </p:cNvPr>
          <p:cNvPicPr>
            <a:picLocks noChangeAspect="1"/>
          </p:cNvPicPr>
          <p:nvPr/>
        </p:nvPicPr>
        <p:blipFill>
          <a:blip r:embed="rId7"/>
          <a:stretch>
            <a:fillRect/>
          </a:stretch>
        </p:blipFill>
        <p:spPr>
          <a:xfrm>
            <a:off x="2144703" y="5657747"/>
            <a:ext cx="7545535" cy="4563924"/>
          </a:xfrm>
          <a:prstGeom prst="rect">
            <a:avLst/>
          </a:prstGeom>
        </p:spPr>
      </p:pic>
      <p:pic>
        <p:nvPicPr>
          <p:cNvPr id="15" name="Picture 6" descr="フリーイラスト] 原因が分からず焦る若い男性医師 - パブリックドメインQ：著作権フリー画像素材集">
            <a:extLst>
              <a:ext uri="{FF2B5EF4-FFF2-40B4-BE49-F238E27FC236}">
                <a16:creationId xmlns:a16="http://schemas.microsoft.com/office/drawing/2014/main" id="{D8C35FD7-6D5F-A4D1-D1DD-3123C48243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16359" y="6543509"/>
            <a:ext cx="1976235" cy="3927614"/>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a:extLst>
              <a:ext uri="{FF2B5EF4-FFF2-40B4-BE49-F238E27FC236}">
                <a16:creationId xmlns:a16="http://schemas.microsoft.com/office/drawing/2014/main" id="{3191C000-4902-87DD-77C5-4DA3A222A728}"/>
              </a:ext>
            </a:extLst>
          </p:cNvPr>
          <p:cNvSpPr/>
          <p:nvPr/>
        </p:nvSpPr>
        <p:spPr>
          <a:xfrm>
            <a:off x="17256305" y="6340034"/>
            <a:ext cx="1306346" cy="4334563"/>
          </a:xfrm>
          <a:prstGeom prst="rect">
            <a:avLst/>
          </a:prstGeom>
          <a:noFill/>
        </p:spPr>
        <p:txBody>
          <a:bodyPr vert="eaVert" wrap="none" lIns="149270" tIns="74634" rIns="149270" bIns="74634">
            <a:spAutoFit/>
          </a:bodyPr>
          <a:lstStyle/>
          <a:p>
            <a:r>
              <a:rPr lang="ja-JP" altLang="en-US" sz="3265" dirty="0">
                <a:ln w="0"/>
                <a:effectLst>
                  <a:outerShdw blurRad="38100" dist="19050" dir="2700000" algn="tl" rotWithShape="0">
                    <a:schemeClr val="dk1">
                      <a:alpha val="40000"/>
                    </a:schemeClr>
                  </a:outerShdw>
                </a:effectLst>
              </a:rPr>
              <a:t>どうしたら</a:t>
            </a:r>
            <a:endParaRPr lang="en-US" altLang="ja-JP" sz="3265" dirty="0">
              <a:ln w="0"/>
              <a:effectLst>
                <a:outerShdw blurRad="38100" dist="19050" dir="2700000" algn="tl" rotWithShape="0">
                  <a:schemeClr val="dk1">
                    <a:alpha val="40000"/>
                  </a:schemeClr>
                </a:outerShdw>
              </a:effectLst>
            </a:endParaRPr>
          </a:p>
          <a:p>
            <a:r>
              <a:rPr lang="ja-JP" altLang="en-US" sz="3265" dirty="0">
                <a:ln w="0"/>
                <a:effectLst>
                  <a:outerShdw blurRad="38100" dist="19050" dir="2700000" algn="tl" rotWithShape="0">
                    <a:schemeClr val="dk1">
                      <a:alpha val="40000"/>
                    </a:schemeClr>
                  </a:outerShdw>
                </a:effectLst>
              </a:rPr>
              <a:t>　戦乱を無くせるか？</a:t>
            </a:r>
          </a:p>
        </p:txBody>
      </p:sp>
      <p:pic>
        <p:nvPicPr>
          <p:cNvPr id="17" name="図 16">
            <a:extLst>
              <a:ext uri="{FF2B5EF4-FFF2-40B4-BE49-F238E27FC236}">
                <a16:creationId xmlns:a16="http://schemas.microsoft.com/office/drawing/2014/main" id="{7594C47C-2F78-B72B-9A01-2BF7851692A2}"/>
              </a:ext>
            </a:extLst>
          </p:cNvPr>
          <p:cNvPicPr>
            <a:picLocks noChangeAspect="1"/>
          </p:cNvPicPr>
          <p:nvPr/>
        </p:nvPicPr>
        <p:blipFill>
          <a:blip r:embed="rId9"/>
          <a:stretch>
            <a:fillRect/>
          </a:stretch>
        </p:blipFill>
        <p:spPr>
          <a:xfrm>
            <a:off x="12458418" y="8828825"/>
            <a:ext cx="1865632" cy="1865632"/>
          </a:xfrm>
          <a:prstGeom prst="rect">
            <a:avLst/>
          </a:prstGeom>
        </p:spPr>
      </p:pic>
      <p:sp>
        <p:nvSpPr>
          <p:cNvPr id="19" name="正方形/長方形 18">
            <a:extLst>
              <a:ext uri="{FF2B5EF4-FFF2-40B4-BE49-F238E27FC236}">
                <a16:creationId xmlns:a16="http://schemas.microsoft.com/office/drawing/2014/main" id="{B5DCEE0E-C2D3-37EE-B6AB-7AA98370AE53}"/>
              </a:ext>
            </a:extLst>
          </p:cNvPr>
          <p:cNvSpPr/>
          <p:nvPr/>
        </p:nvSpPr>
        <p:spPr>
          <a:xfrm>
            <a:off x="-252828" y="1384920"/>
            <a:ext cx="3546110" cy="4170288"/>
          </a:xfrm>
          <a:prstGeom prst="rect">
            <a:avLst/>
          </a:prstGeom>
          <a:noFill/>
        </p:spPr>
        <p:txBody>
          <a:bodyPr wrap="square" lIns="149270" tIns="74634" rIns="149270" bIns="74634">
            <a:spAutoFit/>
          </a:bodyPr>
          <a:lstStyle/>
          <a:p>
            <a:pPr algn="ctr"/>
            <a:r>
              <a:rPr lang="ja-JP" altLang="en-US" sz="13060" dirty="0">
                <a:ln w="0"/>
                <a:solidFill>
                  <a:srgbClr val="FFFF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戦乱</a:t>
            </a:r>
          </a:p>
        </p:txBody>
      </p:sp>
      <p:sp>
        <p:nvSpPr>
          <p:cNvPr id="20" name="正方形/長方形 19">
            <a:extLst>
              <a:ext uri="{FF2B5EF4-FFF2-40B4-BE49-F238E27FC236}">
                <a16:creationId xmlns:a16="http://schemas.microsoft.com/office/drawing/2014/main" id="{7E725636-A2BB-4468-FEE3-97EA06D5DFC8}"/>
              </a:ext>
            </a:extLst>
          </p:cNvPr>
          <p:cNvSpPr/>
          <p:nvPr/>
        </p:nvSpPr>
        <p:spPr>
          <a:xfrm>
            <a:off x="6716466" y="6135201"/>
            <a:ext cx="3546110" cy="4170288"/>
          </a:xfrm>
          <a:prstGeom prst="rect">
            <a:avLst/>
          </a:prstGeom>
          <a:noFill/>
        </p:spPr>
        <p:txBody>
          <a:bodyPr wrap="square" lIns="149270" tIns="74634" rIns="149270" bIns="74634">
            <a:spAutoFit/>
          </a:bodyPr>
          <a:lstStyle/>
          <a:p>
            <a:pPr algn="ctr"/>
            <a:r>
              <a:rPr lang="ja-JP" altLang="en-US" sz="13060"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戦死</a:t>
            </a:r>
          </a:p>
        </p:txBody>
      </p:sp>
      <p:sp>
        <p:nvSpPr>
          <p:cNvPr id="21" name="Oval 4">
            <a:extLst>
              <a:ext uri="{FF2B5EF4-FFF2-40B4-BE49-F238E27FC236}">
                <a16:creationId xmlns:a16="http://schemas.microsoft.com/office/drawing/2014/main" id="{D40B5EE2-8E4D-3FCA-899F-9581D519F7D4}"/>
              </a:ext>
            </a:extLst>
          </p:cNvPr>
          <p:cNvSpPr>
            <a:spLocks noChangeArrowheads="1"/>
          </p:cNvSpPr>
          <p:nvPr/>
        </p:nvSpPr>
        <p:spPr bwMode="auto">
          <a:xfrm>
            <a:off x="10673178" y="5592653"/>
            <a:ext cx="3322858" cy="2347053"/>
          </a:xfrm>
          <a:prstGeom prst="ellipse">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282" tIns="14513" rIns="121282" bIns="14513" numCol="1" anchor="t" anchorCtr="0" compatLnSpc="1">
            <a:prstTxWarp prst="textNoShape">
              <a:avLst/>
            </a:prstTxWarp>
          </a:bodyPr>
          <a:lstStyle/>
          <a:p>
            <a:endParaRPr lang="ja-JP" altLang="en-US" sz="3581"/>
          </a:p>
        </p:txBody>
      </p:sp>
      <p:sp>
        <p:nvSpPr>
          <p:cNvPr id="8" name="Oval 4">
            <a:extLst>
              <a:ext uri="{FF2B5EF4-FFF2-40B4-BE49-F238E27FC236}">
                <a16:creationId xmlns:a16="http://schemas.microsoft.com/office/drawing/2014/main" id="{744484FF-0A21-32DB-3A34-F8033DE3AA24}"/>
              </a:ext>
            </a:extLst>
          </p:cNvPr>
          <p:cNvSpPr>
            <a:spLocks noChangeArrowheads="1"/>
          </p:cNvSpPr>
          <p:nvPr/>
        </p:nvSpPr>
        <p:spPr bwMode="auto">
          <a:xfrm>
            <a:off x="10796990" y="5634123"/>
            <a:ext cx="3322858" cy="2347053"/>
          </a:xfrm>
          <a:prstGeom prst="ellipse">
            <a:avLst/>
          </a:prstGeom>
          <a:blipFill dpi="0" rotWithShape="1">
            <a:blip r:embed="rId10">
              <a:extLst>
                <a:ext uri="{BEBA8EAE-BF5A-486C-A8C5-ECC9F3942E4B}">
                  <a14:imgProps xmlns:a14="http://schemas.microsoft.com/office/drawing/2010/main">
                    <a14:imgLayer r:embed="rId11">
                      <a14:imgEffect>
                        <a14:brightnessContrast bright="-40000" contrast="-20000"/>
                      </a14:imgEffect>
                    </a14:imgLayer>
                  </a14:imgProps>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282" tIns="14513" rIns="121282" bIns="14513" numCol="1" anchor="t" anchorCtr="0" compatLnSpc="1">
            <a:prstTxWarp prst="textNoShape">
              <a:avLst/>
            </a:prstTxWarp>
          </a:bodyPr>
          <a:lstStyle/>
          <a:p>
            <a:endParaRPr lang="ja-JP" altLang="en-US" sz="3581"/>
          </a:p>
        </p:txBody>
      </p:sp>
      <p:pic>
        <p:nvPicPr>
          <p:cNvPr id="11" name="Picture 2">
            <a:extLst>
              <a:ext uri="{FF2B5EF4-FFF2-40B4-BE49-F238E27FC236}">
                <a16:creationId xmlns:a16="http://schemas.microsoft.com/office/drawing/2014/main" id="{72ABB0E5-BD28-15B9-ABB0-F1B47ABAFD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95204" y="5201821"/>
            <a:ext cx="2726429" cy="272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32C6CE48-3211-2434-AFC5-C644AFF263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16730" y="5201821"/>
            <a:ext cx="2683376" cy="268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a:extLst>
              <a:ext uri="{FF2B5EF4-FFF2-40B4-BE49-F238E27FC236}">
                <a16:creationId xmlns:a16="http://schemas.microsoft.com/office/drawing/2014/main" id="{0903710A-8726-D4FE-2710-C6292D17BAB9}"/>
              </a:ext>
            </a:extLst>
          </p:cNvPr>
          <p:cNvSpPr txBox="1"/>
          <p:nvPr/>
        </p:nvSpPr>
        <p:spPr>
          <a:xfrm>
            <a:off x="12201410" y="38189"/>
            <a:ext cx="6487644" cy="2308324"/>
          </a:xfrm>
          <a:prstGeom prst="rect">
            <a:avLst/>
          </a:prstGeom>
          <a:noFill/>
        </p:spPr>
        <p:txBody>
          <a:bodyPr wrap="square">
            <a:spAutoFit/>
          </a:bodyPr>
          <a:lstStyle/>
          <a:p>
            <a:r>
              <a:rPr lang="ja-JP" altLang="en-US" sz="7200" dirty="0">
                <a:solidFill>
                  <a:srgbClr val="FF0000"/>
                </a:solidFill>
                <a:latin typeface="HGP創英角ﾎﾟｯﾌﾟ体" panose="040B0A00000000000000" pitchFamily="50" charset="-128"/>
                <a:ea typeface="HGP創英角ﾎﾟｯﾌﾟ体" panose="040B0A00000000000000" pitchFamily="50" charset="-128"/>
              </a:rPr>
              <a:t>感染してさらに</a:t>
            </a:r>
            <a:endParaRPr lang="en-US" altLang="ja-JP" sz="7200" dirty="0">
              <a:solidFill>
                <a:srgbClr val="FF0000"/>
              </a:solidFill>
              <a:latin typeface="HGP創英角ﾎﾟｯﾌﾟ体" panose="040B0A00000000000000" pitchFamily="50" charset="-128"/>
              <a:ea typeface="HGP創英角ﾎﾟｯﾌﾟ体" panose="040B0A00000000000000" pitchFamily="50" charset="-128"/>
            </a:endParaRPr>
          </a:p>
          <a:p>
            <a:r>
              <a:rPr lang="ja-JP" altLang="en-US" sz="7200" dirty="0">
                <a:solidFill>
                  <a:srgbClr val="FF0000"/>
                </a:solidFill>
                <a:latin typeface="HGP創英角ﾎﾟｯﾌﾟ体" panose="040B0A00000000000000" pitchFamily="50" charset="-128"/>
                <a:ea typeface="HGP創英角ﾎﾟｯﾌﾟ体" panose="040B0A00000000000000" pitchFamily="50" charset="-128"/>
              </a:rPr>
              <a:t>死者ふえる</a:t>
            </a:r>
            <a:endParaRPr lang="en-US" altLang="ja-JP" sz="7200"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50670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3.95833E-6 4.07407E-6 L 0.12981 -0.3044 " pathEditMode="relative" rAng="0" ptsTypes="AA">
                                      <p:cBhvr>
                                        <p:cTn id="49" dur="2000" fill="hold"/>
                                        <p:tgtEl>
                                          <p:spTgt spid="10"/>
                                        </p:tgtEl>
                                        <p:attrNameLst>
                                          <p:attrName>ppt_x</p:attrName>
                                          <p:attrName>ppt_y</p:attrName>
                                        </p:attrNameLst>
                                      </p:cBhvr>
                                      <p:rCtr x="6484" y="-15231"/>
                                    </p:animMotion>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3.33333E-6 -4.81481E-6 L -0.06849 -0.27314 " pathEditMode="relative" rAng="0" ptsTypes="AA">
                                      <p:cBhvr>
                                        <p:cTn id="60" dur="2000" fill="hold"/>
                                        <p:tgtEl>
                                          <p:spTgt spid="11"/>
                                        </p:tgtEl>
                                        <p:attrNameLst>
                                          <p:attrName>ppt_x</p:attrName>
                                          <p:attrName>ppt_y</p:attrName>
                                        </p:attrNameLst>
                                      </p:cBhvr>
                                      <p:rCtr x="-3424" y="-13657"/>
                                    </p:animMotion>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500" fill="hold"/>
                                        <p:tgtEl>
                                          <p:spTgt spid="17"/>
                                        </p:tgtEl>
                                        <p:attrNameLst>
                                          <p:attrName>ppt_x</p:attrName>
                                        </p:attrNameLst>
                                      </p:cBhvr>
                                      <p:tavLst>
                                        <p:tav tm="0">
                                          <p:val>
                                            <p:strVal val="#ppt_x"/>
                                          </p:val>
                                        </p:tav>
                                        <p:tav tm="100000">
                                          <p:val>
                                            <p:strVal val="#ppt_x"/>
                                          </p:val>
                                        </p:tav>
                                      </p:tavLst>
                                    </p:anim>
                                    <p:anim calcmode="lin" valueType="num">
                                      <p:cBhvr additive="base">
                                        <p:cTn id="73" dur="500" fill="hold"/>
                                        <p:tgtEl>
                                          <p:spTgt spid="17"/>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additive="base">
                                        <p:cTn id="76" dur="500" fill="hold"/>
                                        <p:tgtEl>
                                          <p:spTgt spid="15"/>
                                        </p:tgtEl>
                                        <p:attrNameLst>
                                          <p:attrName>ppt_x</p:attrName>
                                        </p:attrNameLst>
                                      </p:cBhvr>
                                      <p:tavLst>
                                        <p:tav tm="0">
                                          <p:val>
                                            <p:strVal val="#ppt_x"/>
                                          </p:val>
                                        </p:tav>
                                        <p:tav tm="100000">
                                          <p:val>
                                            <p:strVal val="#ppt_x"/>
                                          </p:val>
                                        </p:tav>
                                      </p:tavLst>
                                    </p:anim>
                                    <p:anim calcmode="lin" valueType="num">
                                      <p:cBhvr additive="base">
                                        <p:cTn id="77" dur="500" fill="hold"/>
                                        <p:tgtEl>
                                          <p:spTgt spid="15"/>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16"/>
                                        </p:tgtEl>
                                        <p:attrNameLst>
                                          <p:attrName>style.visibility</p:attrName>
                                        </p:attrNameLst>
                                      </p:cBhvr>
                                      <p:to>
                                        <p:strVal val="visible"/>
                                      </p:to>
                                    </p:set>
                                    <p:anim calcmode="lin" valueType="num">
                                      <p:cBhvr additive="base">
                                        <p:cTn id="80" dur="500" fill="hold"/>
                                        <p:tgtEl>
                                          <p:spTgt spid="16"/>
                                        </p:tgtEl>
                                        <p:attrNameLst>
                                          <p:attrName>ppt_x</p:attrName>
                                        </p:attrNameLst>
                                      </p:cBhvr>
                                      <p:tavLst>
                                        <p:tav tm="0">
                                          <p:val>
                                            <p:strVal val="#ppt_x"/>
                                          </p:val>
                                        </p:tav>
                                        <p:tav tm="100000">
                                          <p:val>
                                            <p:strVal val="#ppt_x"/>
                                          </p:val>
                                        </p:tav>
                                      </p:tavLst>
                                    </p:anim>
                                    <p:anim calcmode="lin" valueType="num">
                                      <p:cBhvr additive="base">
                                        <p:cTn id="8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1" grpId="0" animBg="1"/>
      <p:bldP spid="8" grpId="0" animBg="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345F904-33D1-5200-64CF-C3D02B1C4FA3}"/>
              </a:ext>
            </a:extLst>
          </p:cNvPr>
          <p:cNvSpPr/>
          <p:nvPr/>
        </p:nvSpPr>
        <p:spPr>
          <a:xfrm>
            <a:off x="556325" y="924833"/>
            <a:ext cx="17155428" cy="10325434"/>
          </a:xfrm>
          <a:prstGeom prst="rect">
            <a:avLst/>
          </a:prstGeom>
          <a:noFill/>
        </p:spPr>
        <p:txBody>
          <a:bodyPr wrap="none" lIns="149270" tIns="74634" rIns="149270" bIns="74634">
            <a:spAutoFit/>
          </a:bodyPr>
          <a:lstStyle/>
          <a:p>
            <a:r>
              <a:rPr lang="ja-JP" altLang="en-US" sz="18774" dirty="0">
                <a:ln w="0"/>
                <a:solidFill>
                  <a:srgbClr val="0000FF"/>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上</a:t>
            </a:r>
            <a:r>
              <a:rPr lang="ja-JP" altLang="en-US" sz="18774"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医＝　を治す</a:t>
            </a:r>
            <a:endParaRPr lang="en-US" altLang="ja-JP" sz="18774"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18774" dirty="0">
                <a:ln w="0"/>
                <a:solidFill>
                  <a:srgbClr val="0000FF"/>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中</a:t>
            </a:r>
            <a:r>
              <a:rPr lang="ja-JP" altLang="en-US" sz="18774"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医＝　を治す</a:t>
            </a:r>
            <a:endParaRPr lang="en-US" altLang="ja-JP" sz="18774"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18774" dirty="0">
                <a:ln w="0"/>
                <a:solidFill>
                  <a:srgbClr val="0000FF"/>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下</a:t>
            </a:r>
            <a:r>
              <a:rPr lang="ja-JP" altLang="en-US" sz="18774"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医＝　を治す</a:t>
            </a:r>
            <a:endParaRPr lang="en-US" altLang="ja-JP" sz="15672"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9795"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3" name="正方形/長方形 2">
            <a:extLst>
              <a:ext uri="{FF2B5EF4-FFF2-40B4-BE49-F238E27FC236}">
                <a16:creationId xmlns:a16="http://schemas.microsoft.com/office/drawing/2014/main" id="{47F14558-886C-8BA3-2726-202B745C7ED9}"/>
              </a:ext>
            </a:extLst>
          </p:cNvPr>
          <p:cNvSpPr/>
          <p:nvPr/>
        </p:nvSpPr>
        <p:spPr>
          <a:xfrm>
            <a:off x="7566268" y="763170"/>
            <a:ext cx="3731733" cy="10325434"/>
          </a:xfrm>
          <a:prstGeom prst="rect">
            <a:avLst/>
          </a:prstGeom>
          <a:noFill/>
        </p:spPr>
        <p:txBody>
          <a:bodyPr wrap="square" lIns="149270" tIns="74634" rIns="149270" bIns="74634">
            <a:spAutoFit/>
          </a:bodyPr>
          <a:lstStyle/>
          <a:p>
            <a:r>
              <a:rPr lang="ja-JP" altLang="en-US" sz="18774"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国</a:t>
            </a:r>
            <a:endParaRPr lang="en-US" altLang="ja-JP" sz="18774"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18774"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人</a:t>
            </a:r>
            <a:endParaRPr lang="en-US" altLang="ja-JP" sz="18774"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r>
              <a:rPr lang="ja-JP" altLang="en-US" sz="18774"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病</a:t>
            </a:r>
            <a:endParaRPr lang="en-US" altLang="ja-JP" sz="18774"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a:p>
            <a:endParaRPr lang="en-US" altLang="ja-JP" sz="9795"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
        <p:nvSpPr>
          <p:cNvPr id="5" name="正方形/長方形 4">
            <a:extLst>
              <a:ext uri="{FF2B5EF4-FFF2-40B4-BE49-F238E27FC236}">
                <a16:creationId xmlns:a16="http://schemas.microsoft.com/office/drawing/2014/main" id="{5531F89C-A9B6-8495-CED2-7EFEC669877E}"/>
              </a:ext>
            </a:extLst>
          </p:cNvPr>
          <p:cNvSpPr/>
          <p:nvPr/>
        </p:nvSpPr>
        <p:spPr>
          <a:xfrm>
            <a:off x="1661063" y="6420042"/>
            <a:ext cx="2981676" cy="954472"/>
          </a:xfrm>
          <a:prstGeom prst="rect">
            <a:avLst/>
          </a:prstGeom>
          <a:noFill/>
        </p:spPr>
        <p:txBody>
          <a:bodyPr wrap="none" lIns="149270" tIns="74634" rIns="149270" bIns="74634">
            <a:spAutoFit/>
          </a:bodyPr>
          <a:lstStyle/>
          <a:p>
            <a:pPr algn="ctr"/>
            <a:r>
              <a:rPr lang="ja-JP" altLang="en-US" sz="5223" dirty="0">
                <a:ln w="0"/>
                <a:effectLst>
                  <a:outerShdw blurRad="38100" dist="19050" dir="2700000" algn="tl" rotWithShape="0">
                    <a:schemeClr val="dk1">
                      <a:alpha val="40000"/>
                    </a:schemeClr>
                  </a:outerShdw>
                </a:effectLst>
              </a:rPr>
              <a:t>ちゅうい</a:t>
            </a:r>
          </a:p>
        </p:txBody>
      </p:sp>
      <p:sp>
        <p:nvSpPr>
          <p:cNvPr id="6" name="正方形/長方形 5">
            <a:extLst>
              <a:ext uri="{FF2B5EF4-FFF2-40B4-BE49-F238E27FC236}">
                <a16:creationId xmlns:a16="http://schemas.microsoft.com/office/drawing/2014/main" id="{E666BD2E-F4C8-8619-CB69-2E524D74A85B}"/>
              </a:ext>
            </a:extLst>
          </p:cNvPr>
          <p:cNvSpPr/>
          <p:nvPr/>
        </p:nvSpPr>
        <p:spPr>
          <a:xfrm>
            <a:off x="2331115" y="9399358"/>
            <a:ext cx="1641566" cy="954472"/>
          </a:xfrm>
          <a:prstGeom prst="rect">
            <a:avLst/>
          </a:prstGeom>
          <a:noFill/>
        </p:spPr>
        <p:txBody>
          <a:bodyPr wrap="none" lIns="149270" tIns="74634" rIns="149270" bIns="74634">
            <a:spAutoFit/>
          </a:bodyPr>
          <a:lstStyle/>
          <a:p>
            <a:pPr algn="ctr"/>
            <a:r>
              <a:rPr lang="ja-JP" altLang="en-US" sz="5223" dirty="0">
                <a:ln w="0"/>
                <a:effectLst>
                  <a:outerShdw blurRad="38100" dist="19050" dir="2700000" algn="tl" rotWithShape="0">
                    <a:schemeClr val="dk1">
                      <a:alpha val="40000"/>
                    </a:schemeClr>
                  </a:outerShdw>
                </a:effectLst>
              </a:rPr>
              <a:t>かい</a:t>
            </a:r>
          </a:p>
        </p:txBody>
      </p:sp>
      <p:sp>
        <p:nvSpPr>
          <p:cNvPr id="7" name="正方形/長方形 6">
            <a:extLst>
              <a:ext uri="{FF2B5EF4-FFF2-40B4-BE49-F238E27FC236}">
                <a16:creationId xmlns:a16="http://schemas.microsoft.com/office/drawing/2014/main" id="{127A8D12-4674-4733-D647-BE62B9E9C079}"/>
              </a:ext>
            </a:extLst>
          </p:cNvPr>
          <p:cNvSpPr/>
          <p:nvPr/>
        </p:nvSpPr>
        <p:spPr>
          <a:xfrm>
            <a:off x="1671549" y="3606096"/>
            <a:ext cx="2981676" cy="954472"/>
          </a:xfrm>
          <a:prstGeom prst="rect">
            <a:avLst/>
          </a:prstGeom>
          <a:noFill/>
        </p:spPr>
        <p:txBody>
          <a:bodyPr wrap="none" lIns="149270" tIns="74634" rIns="149270" bIns="74634">
            <a:spAutoFit/>
          </a:bodyPr>
          <a:lstStyle/>
          <a:p>
            <a:pPr algn="ctr"/>
            <a:r>
              <a:rPr lang="ja-JP" altLang="en-US" sz="5223" dirty="0">
                <a:ln w="0"/>
                <a:effectLst>
                  <a:outerShdw blurRad="38100" dist="19050" dir="2700000" algn="tl" rotWithShape="0">
                    <a:schemeClr val="dk1">
                      <a:alpha val="40000"/>
                    </a:schemeClr>
                  </a:outerShdw>
                </a:effectLst>
              </a:rPr>
              <a:t>じょうい</a:t>
            </a:r>
          </a:p>
        </p:txBody>
      </p:sp>
    </p:spTree>
    <p:extLst>
      <p:ext uri="{BB962C8B-B14F-4D97-AF65-F5344CB8AC3E}">
        <p14:creationId xmlns:p14="http://schemas.microsoft.com/office/powerpoint/2010/main" val="139822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additive="base">
                                        <p:cTn id="24"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
                                            <p:txEl>
                                              <p:pRg st="1" end="1"/>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1000"/>
                                        <p:tgtEl>
                                          <p:spTgt spid="3">
                                            <p:txEl>
                                              <p:pRg st="1" end="1"/>
                                            </p:txEl>
                                          </p:spTgt>
                                        </p:tgtEl>
                                      </p:cBhvr>
                                    </p:animEffect>
                                    <p:anim calcmode="lin" valueType="num">
                                      <p:cBhvr>
                                        <p:cTn id="3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 calcmode="lin" valueType="num">
                                      <p:cBhvr additive="base">
                                        <p:cTn id="4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fade">
                                      <p:cBhvr>
                                        <p:cTn id="51" dur="1000"/>
                                        <p:tgtEl>
                                          <p:spTgt spid="3">
                                            <p:txEl>
                                              <p:pRg st="0" end="0"/>
                                            </p:txEl>
                                          </p:spTgt>
                                        </p:tgtEl>
                                      </p:cBhvr>
                                    </p:animEffect>
                                    <p:anim calcmode="lin" valueType="num">
                                      <p:cBhvr>
                                        <p:cTn id="5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ABF4FB0-969E-C179-F713-272D10CF22FD}"/>
              </a:ext>
            </a:extLst>
          </p:cNvPr>
          <p:cNvSpPr txBox="1"/>
          <p:nvPr/>
        </p:nvSpPr>
        <p:spPr>
          <a:xfrm>
            <a:off x="265566" y="53043"/>
            <a:ext cx="18907242" cy="4337982"/>
          </a:xfrm>
          <a:prstGeom prst="rect">
            <a:avLst/>
          </a:prstGeom>
          <a:noFill/>
        </p:spPr>
        <p:txBody>
          <a:bodyPr wrap="square">
            <a:spAutoFit/>
          </a:bodyPr>
          <a:lstStyle/>
          <a:p>
            <a:pPr algn="ctr"/>
            <a:r>
              <a:rPr lang="ja-JP" altLang="en-US" sz="18774"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上医は国を治す</a:t>
            </a:r>
            <a:endParaRPr lang="en-US" altLang="ja-JP" sz="18774"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a:p>
            <a:pPr algn="ctr"/>
            <a:r>
              <a:rPr lang="ja-JP" altLang="en-US" sz="8815" dirty="0">
                <a:ln w="0"/>
                <a:solidFill>
                  <a:srgbClr val="FF0000"/>
                </a:solidFill>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じょういはくにをちす</a:t>
            </a:r>
          </a:p>
        </p:txBody>
      </p:sp>
      <p:sp>
        <p:nvSpPr>
          <p:cNvPr id="12" name="テキスト ボックス 11">
            <a:extLst>
              <a:ext uri="{FF2B5EF4-FFF2-40B4-BE49-F238E27FC236}">
                <a16:creationId xmlns:a16="http://schemas.microsoft.com/office/drawing/2014/main" id="{E8BDEBB8-A200-CC70-DB59-DE3818A8FA80}"/>
              </a:ext>
            </a:extLst>
          </p:cNvPr>
          <p:cNvSpPr txBox="1"/>
          <p:nvPr/>
        </p:nvSpPr>
        <p:spPr>
          <a:xfrm>
            <a:off x="9975861" y="4154460"/>
            <a:ext cx="8716633" cy="6470874"/>
          </a:xfrm>
          <a:prstGeom prst="rect">
            <a:avLst/>
          </a:prstGeom>
          <a:noFill/>
        </p:spPr>
        <p:txBody>
          <a:bodyPr wrap="square">
            <a:spAutoFit/>
          </a:bodyPr>
          <a:lstStyle/>
          <a:p>
            <a:pPr algn="just"/>
            <a:r>
              <a:rPr lang="ja-JP" altLang="ja-JP" sz="8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すぐれた医者は、国の病</a:t>
            </a:r>
            <a:r>
              <a:rPr lang="ja-JP" altLang="en-US" sz="3265"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a:t>
            </a:r>
            <a:r>
              <a:rPr lang="ja-JP" altLang="ja-JP" sz="3265"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戦乱</a:t>
            </a:r>
            <a:r>
              <a:rPr lang="ja-JP" altLang="en-US" sz="3265"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等）</a:t>
            </a:r>
            <a:r>
              <a:rPr lang="ja-JP" altLang="ja-JP" sz="8800"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rPr>
              <a:t>を救う</a:t>
            </a:r>
            <a:endParaRPr lang="en-US" altLang="ja-JP" sz="9795" kern="100" dirty="0">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a:p>
            <a:pPr algn="just"/>
            <a:r>
              <a:rPr lang="ja-JP" altLang="en-US" sz="4571" kern="100" dirty="0">
                <a:solidFill>
                  <a:srgbClr val="FF0000"/>
                </a:solidFill>
                <a:latin typeface="HGP創英角ﾎﾟｯﾌﾟ体" panose="040B0A00000000000000" pitchFamily="50" charset="-128"/>
                <a:ea typeface="HGP創英角ﾎﾟｯﾌﾟ体" panose="040B0A00000000000000" pitchFamily="50" charset="-128"/>
                <a:cs typeface="Times New Roman" panose="02020603050405020304" pitchFamily="18" charset="0"/>
              </a:rPr>
              <a:t>すぐれた医者は、国の疾病である戦乱や弊風などを救うのが仕事であって、個人の病気を治すのはその次である。</a:t>
            </a:r>
          </a:p>
          <a:p>
            <a:pPr algn="just"/>
            <a:r>
              <a:rPr lang="ja-JP" altLang="en-US" sz="4571" kern="100" dirty="0">
                <a:solidFill>
                  <a:srgbClr val="FF0000"/>
                </a:solidFill>
                <a:latin typeface="HGP創英角ﾎﾟｯﾌﾟ体" panose="040B0A00000000000000" pitchFamily="50" charset="-128"/>
                <a:ea typeface="HGP創英角ﾎﾟｯﾌﾟ体" panose="040B0A00000000000000" pitchFamily="50" charset="-128"/>
                <a:cs typeface="Times New Roman" panose="02020603050405020304" pitchFamily="18" charset="0"/>
              </a:rPr>
              <a:t>出典：デジタル大辞泉（小学館）</a:t>
            </a:r>
            <a:endParaRPr lang="ja-JP" altLang="ja-JP" sz="4571" kern="100" dirty="0">
              <a:solidFill>
                <a:srgbClr val="FF0000"/>
              </a:solidFill>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p:txBody>
      </p:sp>
      <p:pic>
        <p:nvPicPr>
          <p:cNvPr id="7" name="図 6">
            <a:extLst>
              <a:ext uri="{FF2B5EF4-FFF2-40B4-BE49-F238E27FC236}">
                <a16:creationId xmlns:a16="http://schemas.microsoft.com/office/drawing/2014/main" id="{E564129A-A4B9-2F4E-062B-CD03780A6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386" y="6568803"/>
            <a:ext cx="3983139" cy="4369102"/>
          </a:xfrm>
          <a:prstGeom prst="rect">
            <a:avLst/>
          </a:prstGeom>
        </p:spPr>
      </p:pic>
      <p:sp>
        <p:nvSpPr>
          <p:cNvPr id="11" name="思考の吹き出し: 雲形 10">
            <a:extLst>
              <a:ext uri="{FF2B5EF4-FFF2-40B4-BE49-F238E27FC236}">
                <a16:creationId xmlns:a16="http://schemas.microsoft.com/office/drawing/2014/main" id="{A0EFD911-B9AF-3BE5-D619-01944E6C2BAF}"/>
              </a:ext>
            </a:extLst>
          </p:cNvPr>
          <p:cNvSpPr/>
          <p:nvPr/>
        </p:nvSpPr>
        <p:spPr>
          <a:xfrm>
            <a:off x="3822168" y="4710784"/>
            <a:ext cx="5897022" cy="4807948"/>
          </a:xfrm>
          <a:prstGeom prst="cloudCallout">
            <a:avLst>
              <a:gd name="adj1" fmla="val -54332"/>
              <a:gd name="adj2" fmla="val 20659"/>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581"/>
          </a:p>
        </p:txBody>
      </p:sp>
      <p:sp>
        <p:nvSpPr>
          <p:cNvPr id="16" name="正方形/長方形 15">
            <a:extLst>
              <a:ext uri="{FF2B5EF4-FFF2-40B4-BE49-F238E27FC236}">
                <a16:creationId xmlns:a16="http://schemas.microsoft.com/office/drawing/2014/main" id="{B3E0017D-C704-4F68-D97D-BF31B85C2F79}"/>
              </a:ext>
            </a:extLst>
          </p:cNvPr>
          <p:cNvSpPr/>
          <p:nvPr/>
        </p:nvSpPr>
        <p:spPr>
          <a:xfrm>
            <a:off x="3363367" y="2326442"/>
            <a:ext cx="7025617" cy="8792771"/>
          </a:xfrm>
          <a:prstGeom prst="rect">
            <a:avLst/>
          </a:prstGeom>
          <a:noFill/>
        </p:spPr>
        <p:txBody>
          <a:bodyPr wrap="square" lIns="149270" tIns="74634" rIns="149270" bIns="74634">
            <a:spAutoFit/>
          </a:bodyPr>
          <a:lstStyle/>
          <a:p>
            <a:pPr algn="ctr"/>
            <a:r>
              <a:rPr lang="en-US" altLang="ja-JP" sz="56158"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endParaRPr lang="ja-JP" altLang="en-US" sz="56158"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366412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1000"/>
                                        <p:tgtEl>
                                          <p:spTgt spid="12">
                                            <p:txEl>
                                              <p:pRg st="0" end="0"/>
                                            </p:txEl>
                                          </p:spTgt>
                                        </p:tgtEl>
                                      </p:cBhvr>
                                    </p:animEffect>
                                    <p:anim calcmode="lin" valueType="num">
                                      <p:cBhvr>
                                        <p:cTn id="2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Effect transition="in" filter="fade">
                                      <p:cBhvr>
                                        <p:cTn id="33" dur="1000"/>
                                        <p:tgtEl>
                                          <p:spTgt spid="12">
                                            <p:txEl>
                                              <p:pRg st="1" end="1"/>
                                            </p:txEl>
                                          </p:spTgt>
                                        </p:tgtEl>
                                      </p:cBhvr>
                                    </p:animEffect>
                                    <p:anim calcmode="lin" valueType="num">
                                      <p:cBhvr>
                                        <p:cTn id="34"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xEl>
                                              <p:pRg st="2" end="2"/>
                                            </p:txEl>
                                          </p:spTgt>
                                        </p:tgtEl>
                                        <p:attrNameLst>
                                          <p:attrName>style.visibility</p:attrName>
                                        </p:attrNameLst>
                                      </p:cBhvr>
                                      <p:to>
                                        <p:strVal val="visible"/>
                                      </p:to>
                                    </p:set>
                                    <p:animEffect transition="in" filter="fade">
                                      <p:cBhvr>
                                        <p:cTn id="38" dur="1000"/>
                                        <p:tgtEl>
                                          <p:spTgt spid="12">
                                            <p:txEl>
                                              <p:pRg st="2" end="2"/>
                                            </p:txEl>
                                          </p:spTgt>
                                        </p:tgtEl>
                                      </p:cBhvr>
                                    </p:animEffect>
                                    <p:anim calcmode="lin" valueType="num">
                                      <p:cBhvr>
                                        <p:cTn id="39"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ダイアグラム, テキスト&#10;&#10;自動的に生成された説明">
            <a:extLst>
              <a:ext uri="{FF2B5EF4-FFF2-40B4-BE49-F238E27FC236}">
                <a16:creationId xmlns:a16="http://schemas.microsoft.com/office/drawing/2014/main" id="{453F514C-D7E6-2C11-E867-F7ACC8B36640}"/>
              </a:ext>
            </a:extLst>
          </p:cNvPr>
          <p:cNvPicPr>
            <a:picLocks noChangeAspect="1"/>
          </p:cNvPicPr>
          <p:nvPr/>
        </p:nvPicPr>
        <p:blipFill rotWithShape="1">
          <a:blip r:embed="rId3">
            <a:extLst>
              <a:ext uri="{28A0092B-C50C-407E-A947-70E740481C1C}">
                <a14:useLocalDpi xmlns:a14="http://schemas.microsoft.com/office/drawing/2010/main" val="0"/>
              </a:ext>
            </a:extLst>
          </a:blip>
          <a:srcRect l="4325" r="4221" b="46762"/>
          <a:stretch/>
        </p:blipFill>
        <p:spPr>
          <a:xfrm>
            <a:off x="26060" y="2103182"/>
            <a:ext cx="18977610" cy="7160136"/>
          </a:xfrm>
          <a:prstGeom prst="rect">
            <a:avLst/>
          </a:prstGeom>
        </p:spPr>
      </p:pic>
      <p:sp>
        <p:nvSpPr>
          <p:cNvPr id="2" name="正方形/長方形 1">
            <a:extLst>
              <a:ext uri="{FF2B5EF4-FFF2-40B4-BE49-F238E27FC236}">
                <a16:creationId xmlns:a16="http://schemas.microsoft.com/office/drawing/2014/main" id="{BBA09CC2-4AB6-FF31-A21C-C90F7B356A0F}"/>
              </a:ext>
            </a:extLst>
          </p:cNvPr>
          <p:cNvSpPr/>
          <p:nvPr/>
        </p:nvSpPr>
        <p:spPr>
          <a:xfrm>
            <a:off x="-180751" y="210149"/>
            <a:ext cx="19184423" cy="2863776"/>
          </a:xfrm>
          <a:prstGeom prst="rect">
            <a:avLst/>
          </a:prstGeom>
          <a:noFill/>
        </p:spPr>
        <p:txBody>
          <a:bodyPr wrap="square" lIns="149270" tIns="74634" rIns="149270" bIns="74634">
            <a:spAutoFit/>
          </a:bodyPr>
          <a:lstStyle/>
          <a:p>
            <a:pPr algn="ctr"/>
            <a:r>
              <a:rPr lang="en-US" altLang="ja-JP" sz="8815" dirty="0">
                <a:ln w="0"/>
                <a:effectLst>
                  <a:outerShdw blurRad="38100" dist="19050" dir="2700000" algn="tl" rotWithShape="0">
                    <a:schemeClr val="dk1">
                      <a:alpha val="40000"/>
                    </a:schemeClr>
                  </a:outerShdw>
                </a:effectLst>
                <a:latin typeface="HGP明朝B" panose="02020800000000000000" pitchFamily="18" charset="-128"/>
                <a:ea typeface="HGP明朝B" panose="02020800000000000000" pitchFamily="18" charset="-128"/>
              </a:rPr>
              <a:t>GHQ</a:t>
            </a:r>
            <a:r>
              <a:rPr lang="ja-JP" altLang="en-US" sz="8815" dirty="0">
                <a:ln w="0"/>
                <a:effectLst>
                  <a:outerShdw blurRad="38100" dist="19050" dir="2700000" algn="tl" rotWithShape="0">
                    <a:schemeClr val="dk1">
                      <a:alpha val="40000"/>
                    </a:schemeClr>
                  </a:outerShdw>
                </a:effectLst>
                <a:latin typeface="HGP明朝B" panose="02020800000000000000" pitchFamily="18" charset="-128"/>
                <a:ea typeface="HGP明朝B" panose="02020800000000000000" pitchFamily="18" charset="-128"/>
              </a:rPr>
              <a:t>に抵抗した障害者　</a:t>
            </a:r>
            <a:r>
              <a:rPr lang="ja-JP" altLang="en-US" sz="8815"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日本 </a:t>
            </a:r>
            <a:r>
              <a:rPr lang="en-US" altLang="ja-JP" sz="8815"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1947</a:t>
            </a:r>
            <a:r>
              <a:rPr lang="ja-JP" altLang="en-US" sz="8815"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年</a:t>
            </a:r>
            <a:endParaRPr lang="en-US" altLang="ja-JP" sz="8815"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a:p>
            <a:pPr algn="ctr"/>
            <a:endParaRPr lang="ja-JP" altLang="en-US" sz="8815"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p:txBody>
      </p:sp>
      <p:sp>
        <p:nvSpPr>
          <p:cNvPr id="8" name="正方形/長方形 7">
            <a:extLst>
              <a:ext uri="{FF2B5EF4-FFF2-40B4-BE49-F238E27FC236}">
                <a16:creationId xmlns:a16="http://schemas.microsoft.com/office/drawing/2014/main" id="{67357CC8-96D5-256A-DFF6-4E6746D56097}"/>
              </a:ext>
            </a:extLst>
          </p:cNvPr>
          <p:cNvSpPr/>
          <p:nvPr/>
        </p:nvSpPr>
        <p:spPr>
          <a:xfrm>
            <a:off x="-285495" y="2515647"/>
            <a:ext cx="13492626" cy="8290518"/>
          </a:xfrm>
          <a:prstGeom prst="rect">
            <a:avLst/>
          </a:prstGeom>
          <a:solidFill>
            <a:schemeClr val="bg1"/>
          </a:solidFill>
        </p:spPr>
        <p:txBody>
          <a:bodyPr wrap="square" lIns="149270" tIns="74634" rIns="149270" bIns="74634">
            <a:spAutoFit/>
          </a:bodyPr>
          <a:lstStyle/>
          <a:p>
            <a:r>
              <a:rPr lang="ja-JP" altLang="en-US" sz="15672"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「これは医療</a:t>
            </a:r>
            <a:endParaRPr lang="en-US" altLang="ja-JP" sz="15672"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endParaRPr>
          </a:p>
          <a:p>
            <a:r>
              <a:rPr lang="ja-JP" altLang="en-US" sz="15672"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　やない</a:t>
            </a:r>
            <a:r>
              <a:rPr lang="en-US" altLang="ja-JP" sz="15672"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a:t>
            </a:r>
            <a:r>
              <a:rPr lang="ja-JP" altLang="en-US" sz="15672"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a:t>
            </a:r>
            <a:endParaRPr lang="en-US" altLang="ja-JP" sz="15672"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endParaRPr>
          </a:p>
          <a:p>
            <a:pPr algn="ctr"/>
            <a:r>
              <a:rPr lang="ja-JP" altLang="en-US" sz="10775"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以後、これらの</a:t>
            </a:r>
            <a:r>
              <a:rPr lang="ja-JP" altLang="en-US" sz="10775" dirty="0">
                <a:ln w="0"/>
                <a:solidFill>
                  <a:srgbClr val="0000FF"/>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新規資格</a:t>
            </a:r>
            <a:r>
              <a:rPr lang="ja-JP" altLang="en-US" sz="10775" dirty="0">
                <a:ln w="0"/>
                <a:solidFill>
                  <a:srgbClr val="FF0000"/>
                </a:solidFill>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rPr>
              <a:t>は認めない</a:t>
            </a:r>
          </a:p>
        </p:txBody>
      </p:sp>
      <p:pic>
        <p:nvPicPr>
          <p:cNvPr id="9" name="図 8" descr="軍服を着た男性の白黒写真&#10;&#10;自動的に生成された説明">
            <a:extLst>
              <a:ext uri="{FF2B5EF4-FFF2-40B4-BE49-F238E27FC236}">
                <a16:creationId xmlns:a16="http://schemas.microsoft.com/office/drawing/2014/main" id="{E0307DBA-BF9D-16CF-5608-996ECC06D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4803" y="2327827"/>
            <a:ext cx="6048299" cy="7681590"/>
          </a:xfrm>
          <a:prstGeom prst="rect">
            <a:avLst/>
          </a:prstGeom>
        </p:spPr>
      </p:pic>
      <p:sp>
        <p:nvSpPr>
          <p:cNvPr id="3" name="正方形/長方形 2">
            <a:extLst>
              <a:ext uri="{FF2B5EF4-FFF2-40B4-BE49-F238E27FC236}">
                <a16:creationId xmlns:a16="http://schemas.microsoft.com/office/drawing/2014/main" id="{3C34C359-FF09-CB32-D1E8-37A5912DB861}"/>
              </a:ext>
            </a:extLst>
          </p:cNvPr>
          <p:cNvSpPr/>
          <p:nvPr/>
        </p:nvSpPr>
        <p:spPr>
          <a:xfrm>
            <a:off x="11613156" y="9735572"/>
            <a:ext cx="7059945" cy="923330"/>
          </a:xfrm>
          <a:prstGeom prst="rect">
            <a:avLst/>
          </a:prstGeom>
          <a:noFill/>
        </p:spPr>
        <p:txBody>
          <a:bodyPr wrap="none" lIns="91440" tIns="45720" rIns="91440" bIns="45720">
            <a:spAutoFit/>
          </a:bodyPr>
          <a:lstStyle/>
          <a:p>
            <a:pPr algn="ctr"/>
            <a:r>
              <a:rPr lang="en-US" altLang="ja-JP" sz="5400" b="0" cap="none" spc="0" dirty="0">
                <a:ln w="0"/>
                <a:solidFill>
                  <a:schemeClr val="tx1"/>
                </a:solidFill>
                <a:effectLst>
                  <a:outerShdw blurRad="38100" dist="19050" dir="2700000" algn="tl" rotWithShape="0">
                    <a:schemeClr val="dk1">
                      <a:alpha val="40000"/>
                    </a:schemeClr>
                  </a:outerShdw>
                </a:effectLst>
              </a:rPr>
              <a:t>GHQ</a:t>
            </a:r>
            <a:r>
              <a:rPr lang="ja-JP" altLang="en-US" sz="5400" b="0" cap="none" spc="0" dirty="0">
                <a:ln w="0"/>
                <a:solidFill>
                  <a:schemeClr val="tx1"/>
                </a:solidFill>
                <a:effectLst>
                  <a:outerShdw blurRad="38100" dist="19050" dir="2700000" algn="tl" rotWithShape="0">
                    <a:schemeClr val="dk1">
                      <a:alpha val="40000"/>
                    </a:schemeClr>
                  </a:outerShdw>
                </a:effectLst>
              </a:rPr>
              <a:t>公衆衛生福祉局長</a:t>
            </a:r>
          </a:p>
        </p:txBody>
      </p:sp>
    </p:spTree>
    <p:extLst>
      <p:ext uri="{BB962C8B-B14F-4D97-AF65-F5344CB8AC3E}">
        <p14:creationId xmlns:p14="http://schemas.microsoft.com/office/powerpoint/2010/main" val="155539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500" fill="hold"/>
                                        <p:tgtEl>
                                          <p:spTgt spid="9"/>
                                        </p:tgtEl>
                                        <p:attrNameLst>
                                          <p:attrName>ppt_w</p:attrName>
                                        </p:attrNameLst>
                                      </p:cBhvr>
                                      <p:tavLst>
                                        <p:tav tm="0">
                                          <p:val>
                                            <p:fltVal val="0"/>
                                          </p:val>
                                        </p:tav>
                                        <p:tav tm="100000">
                                          <p:val>
                                            <p:strVal val="#ppt_w"/>
                                          </p:val>
                                        </p:tav>
                                      </p:tavLst>
                                    </p:anim>
                                    <p:anim calcmode="lin" valueType="num">
                                      <p:cBhvr>
                                        <p:cTn id="15" dur="1500" fill="hold"/>
                                        <p:tgtEl>
                                          <p:spTgt spid="9"/>
                                        </p:tgtEl>
                                        <p:attrNameLst>
                                          <p:attrName>ppt_h</p:attrName>
                                        </p:attrNameLst>
                                      </p:cBhvr>
                                      <p:tavLst>
                                        <p:tav tm="0">
                                          <p:val>
                                            <p:fltVal val="0"/>
                                          </p:val>
                                        </p:tav>
                                        <p:tav tm="100000">
                                          <p:val>
                                            <p:strVal val="#ppt_h"/>
                                          </p:val>
                                        </p:tav>
                                      </p:tavLst>
                                    </p:anim>
                                    <p:animEffect transition="in" filter="fade">
                                      <p:cBhvr>
                                        <p:cTn id="16" dur="1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241A66A-0FF3-7DA4-2439-5257F4C5312E}"/>
              </a:ext>
            </a:extLst>
          </p:cNvPr>
          <p:cNvPicPr>
            <a:picLocks noChangeAspect="1"/>
          </p:cNvPicPr>
          <p:nvPr/>
        </p:nvPicPr>
        <p:blipFill>
          <a:blip r:embed="rId2"/>
          <a:stretch>
            <a:fillRect/>
          </a:stretch>
        </p:blipFill>
        <p:spPr>
          <a:xfrm>
            <a:off x="2940253" y="1633187"/>
            <a:ext cx="16238680" cy="8891360"/>
          </a:xfrm>
          <a:prstGeom prst="rect">
            <a:avLst/>
          </a:prstGeom>
        </p:spPr>
      </p:pic>
      <p:sp>
        <p:nvSpPr>
          <p:cNvPr id="5" name="テキスト ボックス 4">
            <a:extLst>
              <a:ext uri="{FF2B5EF4-FFF2-40B4-BE49-F238E27FC236}">
                <a16:creationId xmlns:a16="http://schemas.microsoft.com/office/drawing/2014/main" id="{9FCAB0E4-0C83-BBE3-705D-B4B81ECE8BE7}"/>
              </a:ext>
            </a:extLst>
          </p:cNvPr>
          <p:cNvSpPr txBox="1"/>
          <p:nvPr/>
        </p:nvSpPr>
        <p:spPr>
          <a:xfrm>
            <a:off x="41959" y="946266"/>
            <a:ext cx="2898294" cy="9088213"/>
          </a:xfrm>
          <a:prstGeom prst="rect">
            <a:avLst/>
          </a:prstGeom>
          <a:solidFill>
            <a:schemeClr val="bg1"/>
          </a:solidFill>
        </p:spPr>
        <p:txBody>
          <a:bodyPr vert="eaVert" wrap="square">
            <a:spAutoFit/>
          </a:bodyPr>
          <a:lstStyle/>
          <a:p>
            <a:r>
              <a:rPr lang="ja-JP" altLang="en-US" sz="5878" dirty="0"/>
              <a:t>盲学校の教員や学生らが声を上げ、全国から陳情に押し寄せた</a:t>
            </a:r>
          </a:p>
        </p:txBody>
      </p:sp>
    </p:spTree>
    <p:extLst>
      <p:ext uri="{BB962C8B-B14F-4D97-AF65-F5344CB8AC3E}">
        <p14:creationId xmlns:p14="http://schemas.microsoft.com/office/powerpoint/2010/main" val="66243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手紙&#10;&#10;自動的に生成された説明">
            <a:extLst>
              <a:ext uri="{FF2B5EF4-FFF2-40B4-BE49-F238E27FC236}">
                <a16:creationId xmlns:a16="http://schemas.microsoft.com/office/drawing/2014/main" id="{6216B218-B8B9-F115-4E1B-B368540BC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41" y="2326105"/>
            <a:ext cx="4524433" cy="6544026"/>
          </a:xfrm>
          <a:prstGeom prst="rect">
            <a:avLst/>
          </a:prstGeom>
        </p:spPr>
      </p:pic>
      <p:pic>
        <p:nvPicPr>
          <p:cNvPr id="9" name="図 8" descr="白いバックグラウンドの前に立つ男性の白黒写真&#10;&#10;中程度の精度で自動的に生成された説明">
            <a:extLst>
              <a:ext uri="{FF2B5EF4-FFF2-40B4-BE49-F238E27FC236}">
                <a16:creationId xmlns:a16="http://schemas.microsoft.com/office/drawing/2014/main" id="{FA92388D-3F16-259B-F9E9-EABE34B61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8711" y="1768648"/>
            <a:ext cx="3063130" cy="3980516"/>
          </a:xfrm>
          <a:prstGeom prst="rect">
            <a:avLst/>
          </a:prstGeom>
        </p:spPr>
      </p:pic>
      <p:sp>
        <p:nvSpPr>
          <p:cNvPr id="13" name="吹き出し: 角を丸めた四角形 12">
            <a:extLst>
              <a:ext uri="{FF2B5EF4-FFF2-40B4-BE49-F238E27FC236}">
                <a16:creationId xmlns:a16="http://schemas.microsoft.com/office/drawing/2014/main" id="{98F06F76-194F-687F-13DB-60682B5F7EC1}"/>
              </a:ext>
            </a:extLst>
          </p:cNvPr>
          <p:cNvSpPr/>
          <p:nvPr/>
        </p:nvSpPr>
        <p:spPr>
          <a:xfrm>
            <a:off x="8403069" y="1477006"/>
            <a:ext cx="10322413" cy="6053445"/>
          </a:xfrm>
          <a:prstGeom prst="wedgeRoundRectCallout">
            <a:avLst>
              <a:gd name="adj1" fmla="val -58516"/>
              <a:gd name="adj2" fmla="val -9315"/>
              <a:gd name="adj3" fmla="val 16667"/>
            </a:avLst>
          </a:prstGeom>
          <a:solidFill>
            <a:schemeClr val="bg1"/>
          </a:solid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3581"/>
          </a:p>
        </p:txBody>
      </p:sp>
      <p:sp>
        <p:nvSpPr>
          <p:cNvPr id="14" name="正方形/長方形 13">
            <a:extLst>
              <a:ext uri="{FF2B5EF4-FFF2-40B4-BE49-F238E27FC236}">
                <a16:creationId xmlns:a16="http://schemas.microsoft.com/office/drawing/2014/main" id="{D0A44249-FC9D-2CB6-CD36-D4023954179C}"/>
              </a:ext>
            </a:extLst>
          </p:cNvPr>
          <p:cNvSpPr/>
          <p:nvPr/>
        </p:nvSpPr>
        <p:spPr>
          <a:xfrm>
            <a:off x="156215" y="30708"/>
            <a:ext cx="10479701" cy="1381832"/>
          </a:xfrm>
          <a:prstGeom prst="rect">
            <a:avLst/>
          </a:prstGeom>
          <a:noFill/>
        </p:spPr>
        <p:txBody>
          <a:bodyPr wrap="square" lIns="149270" tIns="74634" rIns="149270" bIns="74634">
            <a:spAutoFit/>
          </a:bodyPr>
          <a:lstStyle/>
          <a:p>
            <a:pPr algn="ctr"/>
            <a:r>
              <a:rPr lang="ja-JP" altLang="en-US" sz="8000"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ヘレン・ケラーも</a:t>
            </a:r>
            <a:r>
              <a:rPr lang="ja-JP" altLang="en-US" sz="8000" b="1"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諭す</a:t>
            </a:r>
            <a:r>
              <a:rPr lang="ja-JP" altLang="en-US" sz="8000"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a:t>
            </a:r>
          </a:p>
        </p:txBody>
      </p:sp>
      <p:sp>
        <p:nvSpPr>
          <p:cNvPr id="12" name="正方形/長方形 11">
            <a:extLst>
              <a:ext uri="{FF2B5EF4-FFF2-40B4-BE49-F238E27FC236}">
                <a16:creationId xmlns:a16="http://schemas.microsoft.com/office/drawing/2014/main" id="{E524C674-F141-C7ED-22BF-B62782E3A6D6}"/>
              </a:ext>
            </a:extLst>
          </p:cNvPr>
          <p:cNvSpPr/>
          <p:nvPr/>
        </p:nvSpPr>
        <p:spPr>
          <a:xfrm>
            <a:off x="8754470" y="1694528"/>
            <a:ext cx="9619609" cy="5690704"/>
          </a:xfrm>
          <a:prstGeom prst="rect">
            <a:avLst/>
          </a:prstGeom>
          <a:noFill/>
        </p:spPr>
        <p:txBody>
          <a:bodyPr wrap="square" lIns="149270" tIns="74634" rIns="149270" bIns="74634">
            <a:spAutoFit/>
          </a:bodyPr>
          <a:lstStyle/>
          <a:p>
            <a:pPr algn="ctr"/>
            <a:r>
              <a:rPr lang="ja-JP" altLang="en-US" sz="7200" dirty="0">
                <a:ln w="0"/>
                <a:solidFill>
                  <a:srgbClr val="FF0000"/>
                </a:solidFill>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日本の伝統文化であり盲人の得難い更生手段としての鍼灸を、理解できないからと禁止することは許されない</a:t>
            </a:r>
          </a:p>
        </p:txBody>
      </p:sp>
      <p:pic>
        <p:nvPicPr>
          <p:cNvPr id="11" name="図 10" descr="帽子を被っている男性の白黒写真&#10;&#10;自動的に生成された説明">
            <a:extLst>
              <a:ext uri="{FF2B5EF4-FFF2-40B4-BE49-F238E27FC236}">
                <a16:creationId xmlns:a16="http://schemas.microsoft.com/office/drawing/2014/main" id="{CBF54E6E-6139-004A-B2B5-63D584742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842" y="7846512"/>
            <a:ext cx="3941100" cy="2815070"/>
          </a:xfrm>
          <a:prstGeom prst="rect">
            <a:avLst/>
          </a:prstGeom>
        </p:spPr>
      </p:pic>
      <p:sp>
        <p:nvSpPr>
          <p:cNvPr id="15" name="吹き出し: 角を丸めた四角形 14">
            <a:extLst>
              <a:ext uri="{FF2B5EF4-FFF2-40B4-BE49-F238E27FC236}">
                <a16:creationId xmlns:a16="http://schemas.microsoft.com/office/drawing/2014/main" id="{2230BC9C-7BA4-2E52-8753-1B54C6949774}"/>
              </a:ext>
            </a:extLst>
          </p:cNvPr>
          <p:cNvSpPr/>
          <p:nvPr/>
        </p:nvSpPr>
        <p:spPr>
          <a:xfrm>
            <a:off x="4280095" y="7682733"/>
            <a:ext cx="3721747" cy="2186710"/>
          </a:xfrm>
          <a:prstGeom prst="wedgeRoundRectCallout">
            <a:avLst>
              <a:gd name="adj1" fmla="val 67390"/>
              <a:gd name="adj2" fmla="val 16124"/>
              <a:gd name="adj3" fmla="val 16667"/>
            </a:avLst>
          </a:prstGeom>
          <a:solidFill>
            <a:schemeClr val="bg1"/>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3581"/>
          </a:p>
        </p:txBody>
      </p:sp>
      <p:sp>
        <p:nvSpPr>
          <p:cNvPr id="16" name="正方形/長方形 15">
            <a:extLst>
              <a:ext uri="{FF2B5EF4-FFF2-40B4-BE49-F238E27FC236}">
                <a16:creationId xmlns:a16="http://schemas.microsoft.com/office/drawing/2014/main" id="{FC1B0F26-1953-727D-5245-1C988419FD7F}"/>
              </a:ext>
            </a:extLst>
          </p:cNvPr>
          <p:cNvSpPr/>
          <p:nvPr/>
        </p:nvSpPr>
        <p:spPr>
          <a:xfrm>
            <a:off x="4230429" y="7530451"/>
            <a:ext cx="3721747" cy="2210649"/>
          </a:xfrm>
          <a:prstGeom prst="rect">
            <a:avLst/>
          </a:prstGeom>
          <a:noFill/>
        </p:spPr>
        <p:txBody>
          <a:bodyPr wrap="square" lIns="149270" tIns="74634" rIns="149270" bIns="74634">
            <a:spAutoFit/>
          </a:bodyPr>
          <a:lstStyle/>
          <a:p>
            <a:pPr algn="ctr"/>
            <a:r>
              <a:rPr lang="ja-JP" altLang="en-US" sz="8815"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Ｓｕｒｅ</a:t>
            </a:r>
            <a:endParaRPr lang="en-US" altLang="ja-JP" sz="8815"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a:p>
            <a:pPr algn="ctr"/>
            <a:r>
              <a:rPr lang="ja-JP" altLang="en-US" sz="4571"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承知しました</a:t>
            </a:r>
          </a:p>
        </p:txBody>
      </p:sp>
      <p:sp>
        <p:nvSpPr>
          <p:cNvPr id="17" name="吹き出し: 角を丸めた四角形 16">
            <a:extLst>
              <a:ext uri="{FF2B5EF4-FFF2-40B4-BE49-F238E27FC236}">
                <a16:creationId xmlns:a16="http://schemas.microsoft.com/office/drawing/2014/main" id="{5AF3C8FA-408C-F576-12F5-9DADBAB1E82A}"/>
              </a:ext>
            </a:extLst>
          </p:cNvPr>
          <p:cNvSpPr/>
          <p:nvPr/>
        </p:nvSpPr>
        <p:spPr>
          <a:xfrm>
            <a:off x="12315988" y="8021034"/>
            <a:ext cx="6310934" cy="2640550"/>
          </a:xfrm>
          <a:prstGeom prst="wedgeRoundRectCallout">
            <a:avLst>
              <a:gd name="adj1" fmla="val -70530"/>
              <a:gd name="adj2" fmla="val 12641"/>
              <a:gd name="adj3" fmla="val 16667"/>
            </a:avLst>
          </a:prstGeom>
          <a:solidFill>
            <a:schemeClr val="bg1"/>
          </a:solid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3581"/>
          </a:p>
        </p:txBody>
      </p:sp>
      <p:sp>
        <p:nvSpPr>
          <p:cNvPr id="18" name="正方形/長方形 17">
            <a:extLst>
              <a:ext uri="{FF2B5EF4-FFF2-40B4-BE49-F238E27FC236}">
                <a16:creationId xmlns:a16="http://schemas.microsoft.com/office/drawing/2014/main" id="{1162DE34-71AC-50D7-2CFA-C544ADE2DD0C}"/>
              </a:ext>
            </a:extLst>
          </p:cNvPr>
          <p:cNvSpPr/>
          <p:nvPr/>
        </p:nvSpPr>
        <p:spPr>
          <a:xfrm>
            <a:off x="12364880" y="8160611"/>
            <a:ext cx="6360602" cy="2361459"/>
          </a:xfrm>
          <a:prstGeom prst="rect">
            <a:avLst/>
          </a:prstGeom>
          <a:noFill/>
        </p:spPr>
        <p:txBody>
          <a:bodyPr wrap="square" lIns="149270" tIns="74634" rIns="149270" bIns="74634">
            <a:spAutoFit/>
          </a:bodyPr>
          <a:lstStyle/>
          <a:p>
            <a:pPr algn="ctr"/>
            <a:r>
              <a:rPr lang="ja-JP" altLang="en-US" sz="7183"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サムスよ、なんとかしてくれ</a:t>
            </a:r>
            <a:endParaRPr lang="en-US" altLang="ja-JP" sz="7183"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endParaRPr>
          </a:p>
        </p:txBody>
      </p:sp>
      <p:sp>
        <p:nvSpPr>
          <p:cNvPr id="2" name="正方形/長方形 1">
            <a:extLst>
              <a:ext uri="{FF2B5EF4-FFF2-40B4-BE49-F238E27FC236}">
                <a16:creationId xmlns:a16="http://schemas.microsoft.com/office/drawing/2014/main" id="{F3B44937-6DF6-13A8-5A8B-997C6E0D9D12}"/>
              </a:ext>
            </a:extLst>
          </p:cNvPr>
          <p:cNvSpPr/>
          <p:nvPr/>
        </p:nvSpPr>
        <p:spPr>
          <a:xfrm>
            <a:off x="2438681" y="10010052"/>
            <a:ext cx="7305241" cy="523220"/>
          </a:xfrm>
          <a:prstGeom prst="rect">
            <a:avLst/>
          </a:prstGeom>
          <a:solidFill>
            <a:schemeClr val="bg1"/>
          </a:solidFill>
        </p:spPr>
        <p:txBody>
          <a:bodyPr wrap="square" lIns="91440" tIns="45720" rIns="91440" bIns="45720">
            <a:spAutoFit/>
          </a:bodyPr>
          <a:lstStyle/>
          <a:p>
            <a:pPr algn="ctr"/>
            <a:r>
              <a:rPr lang="zh-TW" altLang="en-US" sz="2800" b="0" i="0" dirty="0">
                <a:solidFill>
                  <a:srgbClr val="111111"/>
                </a:solidFill>
                <a:effectLst/>
                <a:latin typeface="HGP創英ﾌﾟﾚｾﾞﾝｽEB" panose="02020800000000000000" pitchFamily="18" charset="-128"/>
                <a:ea typeface="HGP創英ﾌﾟﾚｾﾞﾝｽEB" panose="02020800000000000000" pitchFamily="18" charset="-128"/>
              </a:rPr>
              <a:t>連合国軍最高司令官</a:t>
            </a:r>
            <a:r>
              <a:rPr lang="ja-JP" altLang="en-US" sz="2800" cap="none" spc="0" dirty="0">
                <a:ln w="0"/>
                <a:solidFill>
                  <a:srgbClr val="111111"/>
                </a:solidFill>
                <a:latin typeface="HGP創英ﾌﾟﾚｾﾞﾝｽEB" panose="02020800000000000000" pitchFamily="18" charset="-128"/>
                <a:ea typeface="HGP創英ﾌﾟﾚｾﾞﾝｽEB" panose="02020800000000000000" pitchFamily="18" charset="-128"/>
              </a:rPr>
              <a:t>ダグラス・マッカーサー</a:t>
            </a:r>
            <a:endParaRPr lang="ja-JP" altLang="en-US" sz="2800" b="0" cap="none" spc="0" dirty="0">
              <a:ln w="0"/>
              <a:solidFill>
                <a:schemeClr val="tx1"/>
              </a:solidFill>
              <a:effectLst>
                <a:outerShdw blurRad="38100" dist="19050" dir="2700000" algn="tl" rotWithShape="0">
                  <a:schemeClr val="dk1">
                    <a:alpha val="40000"/>
                  </a:schemeClr>
                </a:outerShdw>
              </a:effectLst>
              <a:latin typeface="HGP創英ﾌﾟﾚｾﾞﾝｽEB" panose="02020800000000000000" pitchFamily="18" charset="-128"/>
              <a:ea typeface="HGP創英ﾌﾟﾚｾﾞﾝｽEB" panose="02020800000000000000" pitchFamily="18" charset="-128"/>
            </a:endParaRPr>
          </a:p>
        </p:txBody>
      </p:sp>
    </p:spTree>
    <p:extLst>
      <p:ext uri="{BB962C8B-B14F-4D97-AF65-F5344CB8AC3E}">
        <p14:creationId xmlns:p14="http://schemas.microsoft.com/office/powerpoint/2010/main" val="285056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5" grpId="0" animBg="1"/>
      <p:bldP spid="16" grpId="0"/>
      <p:bldP spid="17" grpId="0" animBg="1"/>
      <p:bldP spid="18"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C31D3D0-F379-C407-8E98-0B3475FB2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970" t="13721" r="20695"/>
          <a:stretch>
            <a:fillRect/>
          </a:stretch>
        </p:blipFill>
        <p:spPr bwMode="auto">
          <a:xfrm>
            <a:off x="-66787" y="1116119"/>
            <a:ext cx="2220901" cy="3340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B77B31F6-DBDC-4A74-D763-3A7B5AAF8275}"/>
              </a:ext>
            </a:extLst>
          </p:cNvPr>
          <p:cNvSpPr txBox="1">
            <a:spLocks noChangeArrowheads="1"/>
          </p:cNvSpPr>
          <p:nvPr/>
        </p:nvSpPr>
        <p:spPr bwMode="auto">
          <a:xfrm>
            <a:off x="2448007" y="215485"/>
            <a:ext cx="16483046" cy="5382251"/>
          </a:xfrm>
          <a:prstGeom prst="rect">
            <a:avLst/>
          </a:prstGeom>
          <a:noFill/>
          <a:ln>
            <a:noFill/>
          </a:ln>
          <a:effectLst/>
          <a:extLst>
            <a:ext uri="{909E8E84-426E-40DD-AFC4-6F175D3DCCD1}">
              <a14:hiddenFill xmlns:a14="http://schemas.microsoft.com/office/drawing/2010/main">
                <a:solidFill>
                  <a:srgbClr val="9933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121282" tIns="14513" rIns="121282" bIns="14513" numCol="1" anchor="t" anchorCtr="0" compatLnSpc="1">
            <a:prstTxWarp prst="textNoShape">
              <a:avLst/>
            </a:prstTxWarp>
          </a:bodyPr>
          <a:lstStyle/>
          <a:p>
            <a:pPr defTabSz="1492761" eaLnBrk="0" fontAlgn="base" hangingPunct="0">
              <a:spcBef>
                <a:spcPct val="0"/>
              </a:spcBef>
              <a:spcAft>
                <a:spcPts val="1307"/>
              </a:spcAft>
            </a:pPr>
            <a:r>
              <a:rPr lang="ja-JP" altLang="en-US" sz="6530" dirty="0">
                <a:solidFill>
                  <a:srgbClr val="0000FF"/>
                </a:solidFill>
                <a:latin typeface="HGP創英角ﾎﾟｯﾌﾟ体" panose="040B0A00000000000000" pitchFamily="50" charset="-128"/>
                <a:ea typeface="HGP創英角ﾎﾟｯﾌﾟ体" panose="040B0A00000000000000" pitchFamily="50" charset="-128"/>
              </a:rPr>
              <a:t>厚生省は</a:t>
            </a:r>
            <a:r>
              <a:rPr lang="ja-JP" altLang="en-US" sz="6530" dirty="0">
                <a:solidFill>
                  <a:srgbClr val="FF0000"/>
                </a:solidFill>
                <a:latin typeface="HGP創英角ﾎﾟｯﾌﾟ体" panose="040B0A00000000000000" pitchFamily="50" charset="-128"/>
                <a:ea typeface="HGP創英角ﾎﾟｯﾌﾟ体" panose="040B0A00000000000000" pitchFamily="50" charset="-128"/>
              </a:rPr>
              <a:t>「鍼灸存続」</a:t>
            </a:r>
            <a:r>
              <a:rPr lang="ja-JP" altLang="en-US" sz="6530" dirty="0">
                <a:solidFill>
                  <a:srgbClr val="0000FF"/>
                </a:solidFill>
                <a:latin typeface="HGP創英角ﾎﾟｯﾌﾟ体" panose="040B0A00000000000000" pitchFamily="50" charset="-128"/>
                <a:ea typeface="HGP創英角ﾎﾟｯﾌﾟ体" panose="040B0A00000000000000" pitchFamily="50" charset="-128"/>
              </a:rPr>
              <a:t>をＧＨＱに意見する一方で、</a:t>
            </a:r>
            <a:r>
              <a:rPr lang="ja-JP" altLang="en-US" sz="6530" dirty="0">
                <a:solidFill>
                  <a:srgbClr val="FF0000"/>
                </a:solidFill>
                <a:latin typeface="HGP創英角ﾎﾟｯﾌﾟ体" panose="040B0A00000000000000" pitchFamily="50" charset="-128"/>
                <a:ea typeface="HGP創英角ﾎﾟｯﾌﾟ体" panose="040B0A00000000000000" pitchFamily="50" charset="-128"/>
              </a:rPr>
              <a:t>「視覚障害者による鍼灸治療は世界的にも例がなく、危険行為であるとして最後まで懸念していた」ＧＨＱ</a:t>
            </a:r>
            <a:r>
              <a:rPr lang="ja-JP" altLang="en-US" sz="6530" dirty="0">
                <a:solidFill>
                  <a:srgbClr val="0000FF"/>
                </a:solidFill>
                <a:latin typeface="HGP創英角ﾎﾟｯﾌﾟ体" panose="040B0A00000000000000" pitchFamily="50" charset="-128"/>
                <a:ea typeface="HGP創英角ﾎﾟｯﾌﾟ体" panose="040B0A00000000000000" pitchFamily="50" charset="-128"/>
              </a:rPr>
              <a:t>に以下のような答申を出し、その具体化として通知を発行していきます。</a:t>
            </a:r>
            <a:endParaRPr lang="ja-JP" altLang="ja-JP" sz="4571" dirty="0">
              <a:latin typeface="Arial" panose="020B0604020202020204" pitchFamily="34" charset="0"/>
            </a:endParaRPr>
          </a:p>
        </p:txBody>
      </p:sp>
      <p:grpSp>
        <p:nvGrpSpPr>
          <p:cNvPr id="4" name="Group 4">
            <a:extLst>
              <a:ext uri="{FF2B5EF4-FFF2-40B4-BE49-F238E27FC236}">
                <a16:creationId xmlns:a16="http://schemas.microsoft.com/office/drawing/2014/main" id="{CD8E39F4-DBDA-7B81-EB5A-7CEA0131949C}"/>
              </a:ext>
            </a:extLst>
          </p:cNvPr>
          <p:cNvGrpSpPr>
            <a:grpSpLocks/>
          </p:cNvGrpSpPr>
          <p:nvPr/>
        </p:nvGrpSpPr>
        <p:grpSpPr bwMode="auto">
          <a:xfrm>
            <a:off x="317411" y="5072913"/>
            <a:ext cx="18214214" cy="5382250"/>
            <a:chOff x="264" y="10783"/>
            <a:chExt cx="15973" cy="4616"/>
          </a:xfrm>
        </p:grpSpPr>
        <p:grpSp>
          <p:nvGrpSpPr>
            <p:cNvPr id="5" name="Group 5">
              <a:extLst>
                <a:ext uri="{FF2B5EF4-FFF2-40B4-BE49-F238E27FC236}">
                  <a16:creationId xmlns:a16="http://schemas.microsoft.com/office/drawing/2014/main" id="{64EB1D76-6DA7-26E1-1EE2-6ED8B719F9CA}"/>
                </a:ext>
              </a:extLst>
            </p:cNvPr>
            <p:cNvGrpSpPr>
              <a:grpSpLocks/>
            </p:cNvGrpSpPr>
            <p:nvPr/>
          </p:nvGrpSpPr>
          <p:grpSpPr bwMode="auto">
            <a:xfrm>
              <a:off x="11020" y="10783"/>
              <a:ext cx="4585" cy="3411"/>
              <a:chOff x="4416" y="9686"/>
              <a:chExt cx="2550" cy="1798"/>
            </a:xfrm>
          </p:grpSpPr>
          <p:pic>
            <p:nvPicPr>
              <p:cNvPr id="1030" name="Picture 6">
                <a:extLst>
                  <a:ext uri="{FF2B5EF4-FFF2-40B4-BE49-F238E27FC236}">
                    <a16:creationId xmlns:a16="http://schemas.microsoft.com/office/drawing/2014/main" id="{323E2CB3-A31A-E91F-874F-D7AD45957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319" b="18558"/>
              <a:stretch>
                <a:fillRect/>
              </a:stretch>
            </p:blipFill>
            <p:spPr bwMode="auto">
              <a:xfrm>
                <a:off x="4416" y="9755"/>
                <a:ext cx="2550" cy="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7">
                <a:extLst>
                  <a:ext uri="{FF2B5EF4-FFF2-40B4-BE49-F238E27FC236}">
                    <a16:creationId xmlns:a16="http://schemas.microsoft.com/office/drawing/2014/main" id="{C83FF7BB-564C-9583-AA26-890B90E71AB3}"/>
                  </a:ext>
                </a:extLst>
              </p:cNvPr>
              <p:cNvSpPr>
                <a:spLocks noChangeArrowheads="1" noChangeShapeType="1" noTextEdit="1"/>
              </p:cNvSpPr>
              <p:nvPr/>
            </p:nvSpPr>
            <p:spPr bwMode="auto">
              <a:xfrm rot="5400000">
                <a:off x="4244" y="10049"/>
                <a:ext cx="919" cy="194"/>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vert="eaVert" wrap="none" fromWordArt="1">
                <a:prstTxWarp prst="textPlain">
                  <a:avLst>
                    <a:gd name="adj" fmla="val 50000"/>
                  </a:avLst>
                </a:prstTxWarp>
              </a:bodyPr>
              <a:lstStyle/>
              <a:p>
                <a:pPr algn="ctr" rtl="0" fontAlgn="auto">
                  <a:buNone/>
                </a:pPr>
                <a:r>
                  <a:rPr lang="ja-JP" altLang="en-US" sz="5878" kern="10">
                    <a:solidFill>
                      <a:srgbClr val="000000"/>
                    </a:solidFill>
                    <a:latin typeface="HG丸ｺﾞｼｯｸM-PRO" panose="020F0600000000000000" pitchFamily="50" charset="-128"/>
                    <a:ea typeface="HG丸ｺﾞｼｯｸM-PRO" panose="020F0600000000000000" pitchFamily="50" charset="-128"/>
                  </a:rPr>
                  <a:t>厚生省</a:t>
                </a:r>
                <a:r>
                  <a:rPr lang="en-US" altLang="ja-JP" sz="5878" kern="10">
                    <a:solidFill>
                      <a:srgbClr val="000000"/>
                    </a:solidFill>
                    <a:latin typeface="HG丸ｺﾞｼｯｸM-PRO" panose="020F0600000000000000" pitchFamily="50" charset="-128"/>
                    <a:ea typeface="HG丸ｺﾞｼｯｸM-PRO" panose="020F0600000000000000" pitchFamily="50" charset="-128"/>
                  </a:rPr>
                  <a:t>(</a:t>
                </a:r>
                <a:r>
                  <a:rPr lang="ja-JP" altLang="en-US" sz="5878" kern="10">
                    <a:solidFill>
                      <a:srgbClr val="000000"/>
                    </a:solidFill>
                    <a:latin typeface="HG丸ｺﾞｼｯｸM-PRO" panose="020F0600000000000000" pitchFamily="50" charset="-128"/>
                    <a:ea typeface="HG丸ｺﾞｼｯｸM-PRO" panose="020F0600000000000000" pitchFamily="50" charset="-128"/>
                  </a:rPr>
                  <a:t>当時</a:t>
                </a:r>
                <a:r>
                  <a:rPr lang="en-US" altLang="ja-JP" sz="5878" kern="10">
                    <a:solidFill>
                      <a:srgbClr val="000000"/>
                    </a:solidFill>
                    <a:latin typeface="HG丸ｺﾞｼｯｸM-PRO" panose="020F0600000000000000" pitchFamily="50" charset="-128"/>
                    <a:ea typeface="HG丸ｺﾞｼｯｸM-PRO" panose="020F0600000000000000" pitchFamily="50" charset="-128"/>
                  </a:rPr>
                  <a:t>)</a:t>
                </a:r>
                <a:endParaRPr lang="ja-JP" altLang="en-US" sz="5878" kern="10">
                  <a:solidFill>
                    <a:srgbClr val="000000"/>
                  </a:solidFill>
                  <a:latin typeface="HG丸ｺﾞｼｯｸM-PRO" panose="020F0600000000000000" pitchFamily="50" charset="-128"/>
                  <a:ea typeface="HG丸ｺﾞｼｯｸM-PRO" panose="020F0600000000000000" pitchFamily="50" charset="-128"/>
                </a:endParaRPr>
              </a:p>
            </p:txBody>
          </p:sp>
        </p:grpSp>
        <p:sp>
          <p:nvSpPr>
            <p:cNvPr id="6" name="AutoShape 8">
              <a:extLst>
                <a:ext uri="{FF2B5EF4-FFF2-40B4-BE49-F238E27FC236}">
                  <a16:creationId xmlns:a16="http://schemas.microsoft.com/office/drawing/2014/main" id="{9B4C42D8-48A2-EC86-0598-02A639AC83E6}"/>
                </a:ext>
              </a:extLst>
            </p:cNvPr>
            <p:cNvSpPr>
              <a:spLocks noChangeArrowheads="1"/>
            </p:cNvSpPr>
            <p:nvPr/>
          </p:nvSpPr>
          <p:spPr bwMode="auto">
            <a:xfrm>
              <a:off x="264" y="11696"/>
              <a:ext cx="10257" cy="3703"/>
            </a:xfrm>
            <a:prstGeom prst="wedgeRoundRectCallout">
              <a:avLst>
                <a:gd name="adj1" fmla="val 55227"/>
                <a:gd name="adj2" fmla="val 8009"/>
                <a:gd name="adj3" fmla="val 16667"/>
              </a:avLst>
            </a:prstGeom>
            <a:noFill/>
            <a:ln w="28575" algn="ctr">
              <a:solidFill>
                <a:srgbClr val="000000"/>
              </a:solidFill>
              <a:miter lim="800000"/>
              <a:headEnd/>
              <a:tailEnd/>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121282" tIns="14513" rIns="121282" bIns="14513" numCol="1" anchor="t" anchorCtr="0" compatLnSpc="1">
              <a:prstTxWarp prst="textNoShape">
                <a:avLst/>
              </a:prstTxWarp>
            </a:bodyPr>
            <a:lstStyle/>
            <a:p>
              <a:pPr defTabSz="1492761" eaLnBrk="0" fontAlgn="base" hangingPunct="0">
                <a:spcBef>
                  <a:spcPct val="0"/>
                </a:spcBef>
                <a:spcAft>
                  <a:spcPct val="0"/>
                </a:spcAft>
              </a:pPr>
              <a:endParaRPr lang="ja-JP" altLang="ja-JP" sz="2939">
                <a:latin typeface="Arial" panose="020B0604020202020204" pitchFamily="34" charset="0"/>
              </a:endParaRPr>
            </a:p>
          </p:txBody>
        </p:sp>
        <p:sp>
          <p:nvSpPr>
            <p:cNvPr id="7" name="Text Box 9">
              <a:extLst>
                <a:ext uri="{FF2B5EF4-FFF2-40B4-BE49-F238E27FC236}">
                  <a16:creationId xmlns:a16="http://schemas.microsoft.com/office/drawing/2014/main" id="{9A3C20FA-7DB8-60BE-D483-83738BAF0903}"/>
                </a:ext>
              </a:extLst>
            </p:cNvPr>
            <p:cNvSpPr txBox="1">
              <a:spLocks noChangeArrowheads="1"/>
            </p:cNvSpPr>
            <p:nvPr/>
          </p:nvSpPr>
          <p:spPr bwMode="auto">
            <a:xfrm>
              <a:off x="515" y="12031"/>
              <a:ext cx="9680" cy="3162"/>
            </a:xfrm>
            <a:prstGeom prst="rect">
              <a:avLst/>
            </a:prstGeom>
            <a:noFill/>
            <a:ln>
              <a:noFill/>
            </a:ln>
            <a:effectLst/>
            <a:extLst>
              <a:ext uri="{909E8E84-426E-40DD-AFC4-6F175D3DCCD1}">
                <a14:hiddenFill xmlns:a14="http://schemas.microsoft.com/office/drawing/2010/main">
                  <a:solidFill>
                    <a:srgbClr val="9933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121282" tIns="14513" rIns="121282" bIns="14513" numCol="1" anchor="t" anchorCtr="0" compatLnSpc="1">
              <a:prstTxWarp prst="textNoShape">
                <a:avLst/>
              </a:prstTxWarp>
            </a:bodyPr>
            <a:lstStyle/>
            <a:p>
              <a:pPr defTabSz="1492761" eaLnBrk="0" fontAlgn="base" hangingPunct="0">
                <a:spcBef>
                  <a:spcPct val="0"/>
                </a:spcBef>
                <a:spcAft>
                  <a:spcPts val="1307"/>
                </a:spcAft>
              </a:pPr>
              <a:r>
                <a:rPr lang="ja-JP" altLang="en-US" sz="5223" dirty="0">
                  <a:solidFill>
                    <a:srgbClr val="FF0000"/>
                  </a:solidFill>
                  <a:latin typeface="HGP創英角ﾎﾟｯﾌﾟ体" panose="040B0A00000000000000" pitchFamily="50" charset="-128"/>
                  <a:ea typeface="HGP創英角ﾎﾟｯﾌﾟ体" panose="040B0A00000000000000" pitchFamily="50" charset="-128"/>
                </a:rPr>
                <a:t>「鍼灸、按摩、マッサージ</a:t>
              </a:r>
              <a:r>
                <a:rPr lang="en-US" altLang="ja-JP" sz="5223"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5223" dirty="0">
                  <a:solidFill>
                    <a:srgbClr val="FF0000"/>
                  </a:solidFill>
                  <a:latin typeface="HGP創英角ﾎﾟｯﾌﾟ体" panose="040B0A00000000000000" pitchFamily="50" charset="-128"/>
                  <a:ea typeface="HGP創英角ﾎﾟｯﾌﾟ体" panose="040B0A00000000000000" pitchFamily="50" charset="-128"/>
                </a:rPr>
                <a:t>按摩とは当時別免許</a:t>
              </a:r>
              <a:r>
                <a:rPr lang="en-US" altLang="ja-JP" sz="5223"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5223" dirty="0">
                  <a:solidFill>
                    <a:srgbClr val="FF0000"/>
                  </a:solidFill>
                  <a:latin typeface="HGP創英角ﾎﾟｯﾌﾟ体" panose="040B0A00000000000000" pitchFamily="50" charset="-128"/>
                  <a:ea typeface="HGP創英角ﾎﾟｯﾌﾟ体" panose="040B0A00000000000000" pitchFamily="50" charset="-128"/>
                </a:rPr>
                <a:t>、柔道整復術営業者は、</a:t>
              </a:r>
              <a:r>
                <a:rPr lang="ja-JP" altLang="en-US" sz="5223" dirty="0">
                  <a:solidFill>
                    <a:srgbClr val="000000"/>
                  </a:solidFill>
                  <a:latin typeface="HGP創英角ﾎﾟｯﾌﾟ体" panose="040B0A00000000000000" pitchFamily="50" charset="-128"/>
                  <a:ea typeface="HGP創英角ﾎﾟｯﾌﾟ体" panose="040B0A00000000000000" pitchFamily="50" charset="-128"/>
                </a:rPr>
                <a:t>すべて医師の指導の下でなければ</a:t>
              </a:r>
              <a:r>
                <a:rPr lang="ja-JP" altLang="en-US" sz="5223" dirty="0">
                  <a:solidFill>
                    <a:srgbClr val="FF0000"/>
                  </a:solidFill>
                  <a:latin typeface="HGP創英角ﾎﾟｯﾌﾟ体" panose="040B0A00000000000000" pitchFamily="50" charset="-128"/>
                  <a:ea typeface="HGP創英角ﾎﾟｯﾌﾟ体" panose="040B0A00000000000000" pitchFamily="50" charset="-128"/>
                </a:rPr>
                <a:t>患者に対してその施術を行わしめない」等</a:t>
              </a:r>
              <a:r>
                <a:rPr lang="en-US" altLang="ja-JP" sz="5223" dirty="0">
                  <a:solidFill>
                    <a:srgbClr val="FF0000"/>
                  </a:solidFill>
                  <a:latin typeface="Arial" panose="020B0604020202020204" pitchFamily="34" charset="0"/>
                  <a:ea typeface="HGP創英角ﾎﾟｯﾌﾟ体" panose="040B0A00000000000000" pitchFamily="50" charset="-128"/>
                </a:rPr>
                <a:t>…</a:t>
              </a:r>
              <a:endParaRPr lang="ja-JP" altLang="ja-JP" sz="3265" dirty="0">
                <a:latin typeface="Arial" panose="020B0604020202020204" pitchFamily="34" charset="0"/>
              </a:endParaRPr>
            </a:p>
          </p:txBody>
        </p:sp>
        <p:sp>
          <p:nvSpPr>
            <p:cNvPr id="8" name="WordArt 10">
              <a:extLst>
                <a:ext uri="{FF2B5EF4-FFF2-40B4-BE49-F238E27FC236}">
                  <a16:creationId xmlns:a16="http://schemas.microsoft.com/office/drawing/2014/main" id="{9EC38E20-BEB9-ED02-3FE6-D2C513415CE8}"/>
                </a:ext>
              </a:extLst>
            </p:cNvPr>
            <p:cNvSpPr>
              <a:spLocks noChangeArrowheads="1" noChangeShapeType="1" noTextEdit="1"/>
            </p:cNvSpPr>
            <p:nvPr/>
          </p:nvSpPr>
          <p:spPr bwMode="auto">
            <a:xfrm>
              <a:off x="11020" y="14194"/>
              <a:ext cx="5217" cy="1205"/>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en-US" altLang="ja-JP" sz="2939" kern="10">
                  <a:solidFill>
                    <a:srgbClr val="000000"/>
                  </a:solidFill>
                  <a:latin typeface="HGSｺﾞｼｯｸE" panose="020B0900000000000000" pitchFamily="50" charset="-128"/>
                  <a:ea typeface="HGSｺﾞｼｯｸE" panose="020B0900000000000000" pitchFamily="50" charset="-128"/>
                </a:rPr>
                <a:t>1947</a:t>
              </a:r>
              <a:r>
                <a:rPr lang="ja-JP" altLang="en-US" sz="2939" kern="10">
                  <a:solidFill>
                    <a:srgbClr val="000000"/>
                  </a:solidFill>
                  <a:latin typeface="HGSｺﾞｼｯｸE" panose="020B0900000000000000" pitchFamily="50" charset="-128"/>
                  <a:ea typeface="HGSｺﾞｼｯｸE" panose="020B0900000000000000" pitchFamily="50" charset="-128"/>
                </a:rPr>
                <a:t>年</a:t>
              </a:r>
              <a:r>
                <a:rPr lang="en-US" altLang="ja-JP" sz="2939" kern="10">
                  <a:solidFill>
                    <a:srgbClr val="000000"/>
                  </a:solidFill>
                  <a:latin typeface="HGSｺﾞｼｯｸE" panose="020B0900000000000000" pitchFamily="50" charset="-128"/>
                  <a:ea typeface="HGSｺﾞｼｯｸE" panose="020B0900000000000000" pitchFamily="50" charset="-128"/>
                </a:rPr>
                <a:t>9</a:t>
              </a:r>
              <a:r>
                <a:rPr lang="ja-JP" altLang="en-US" sz="2939" kern="10">
                  <a:solidFill>
                    <a:srgbClr val="000000"/>
                  </a:solidFill>
                  <a:latin typeface="HGSｺﾞｼｯｸE" panose="020B0900000000000000" pitchFamily="50" charset="-128"/>
                  <a:ea typeface="HGSｺﾞｼｯｸE" panose="020B0900000000000000" pitchFamily="50" charset="-128"/>
                </a:rPr>
                <a:t>月</a:t>
              </a:r>
              <a:r>
                <a:rPr lang="en-US" altLang="ja-JP" sz="2939" kern="10">
                  <a:solidFill>
                    <a:srgbClr val="000000"/>
                  </a:solidFill>
                  <a:latin typeface="HGSｺﾞｼｯｸE" panose="020B0900000000000000" pitchFamily="50" charset="-128"/>
                  <a:ea typeface="HGSｺﾞｼｯｸE" panose="020B0900000000000000" pitchFamily="50" charset="-128"/>
                </a:rPr>
                <a:t>28</a:t>
              </a:r>
              <a:r>
                <a:rPr lang="ja-JP" altLang="en-US" sz="2939" kern="10">
                  <a:solidFill>
                    <a:srgbClr val="000000"/>
                  </a:solidFill>
                  <a:latin typeface="HGSｺﾞｼｯｸE" panose="020B0900000000000000" pitchFamily="50" charset="-128"/>
                  <a:ea typeface="HGSｺﾞｼｯｸE" panose="020B0900000000000000" pitchFamily="50" charset="-128"/>
                </a:rPr>
                <a:t>日、鍼灸存続運動と</a:t>
              </a:r>
            </a:p>
            <a:p>
              <a:pPr algn="ctr" rtl="0">
                <a:buNone/>
              </a:pPr>
              <a:r>
                <a:rPr lang="ja-JP" altLang="en-US" sz="2939" kern="10">
                  <a:solidFill>
                    <a:srgbClr val="000000"/>
                  </a:solidFill>
                  <a:latin typeface="HGSｺﾞｼｯｸE" panose="020B0900000000000000" pitchFamily="50" charset="-128"/>
                  <a:ea typeface="HGSｺﾞｼｯｸE" panose="020B0900000000000000" pitchFamily="50" charset="-128"/>
                </a:rPr>
                <a:t>同時に医療審議会の答申をまとめる</a:t>
              </a:r>
            </a:p>
          </p:txBody>
        </p:sp>
      </p:grpSp>
    </p:spTree>
    <p:extLst>
      <p:ext uri="{BB962C8B-B14F-4D97-AF65-F5344CB8AC3E}">
        <p14:creationId xmlns:p14="http://schemas.microsoft.com/office/powerpoint/2010/main" val="116701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193FD3FE-1F2B-C19B-2F40-5C77731E1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53" y="325402"/>
            <a:ext cx="14269386" cy="10381779"/>
          </a:xfrm>
          <a:prstGeom prst="rect">
            <a:avLst/>
          </a:prstGeom>
        </p:spPr>
      </p:pic>
      <p:pic>
        <p:nvPicPr>
          <p:cNvPr id="5" name="図 4" descr="ダイアグラム, 概略図&#10;&#10;自動的に生成された説明">
            <a:extLst>
              <a:ext uri="{FF2B5EF4-FFF2-40B4-BE49-F238E27FC236}">
                <a16:creationId xmlns:a16="http://schemas.microsoft.com/office/drawing/2014/main" id="{65B3AAC1-EB37-EF00-E8E2-DED141A9B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1155" y="325402"/>
            <a:ext cx="4637960" cy="10381779"/>
          </a:xfrm>
          <a:prstGeom prst="rect">
            <a:avLst/>
          </a:prstGeom>
        </p:spPr>
      </p:pic>
    </p:spTree>
    <p:extLst>
      <p:ext uri="{BB962C8B-B14F-4D97-AF65-F5344CB8AC3E}">
        <p14:creationId xmlns:p14="http://schemas.microsoft.com/office/powerpoint/2010/main" val="248502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40C0D17-D084-84CB-7993-A86AE9C0D620}"/>
              </a:ext>
            </a:extLst>
          </p:cNvPr>
          <p:cNvSpPr txBox="1"/>
          <p:nvPr/>
        </p:nvSpPr>
        <p:spPr>
          <a:xfrm>
            <a:off x="118727" y="1234054"/>
            <a:ext cx="18626810" cy="5016694"/>
          </a:xfrm>
          <a:prstGeom prst="rect">
            <a:avLst/>
          </a:prstGeom>
          <a:solidFill>
            <a:schemeClr val="bg1"/>
          </a:solidFill>
        </p:spPr>
        <p:txBody>
          <a:bodyPr wrap="square">
            <a:spAutoFit/>
          </a:bodyPr>
          <a:lstStyle/>
          <a:p>
            <a:r>
              <a:rPr lang="ja-JP" altLang="en-US" sz="14366" dirty="0">
                <a:solidFill>
                  <a:srgbClr val="FF0000"/>
                </a:solidFill>
                <a:latin typeface="HGP創英角ﾎﾟｯﾌﾟ体" panose="040B0A00000000000000" pitchFamily="50" charset="-128"/>
                <a:ea typeface="HGP創英角ﾎﾟｯﾌﾟ体" panose="040B0A00000000000000" pitchFamily="50" charset="-128"/>
              </a:rPr>
              <a:t>日本国憲法　第九条</a:t>
            </a:r>
            <a:r>
              <a:rPr lang="en-US" altLang="ja-JP" sz="5878" dirty="0">
                <a:solidFill>
                  <a:srgbClr val="FF0000"/>
                </a:solidFill>
                <a:latin typeface="HGP創英角ﾎﾟｯﾌﾟ体" panose="040B0A00000000000000" pitchFamily="50" charset="-128"/>
                <a:ea typeface="HGP創英角ﾎﾟｯﾌﾟ体" panose="040B0A00000000000000" pitchFamily="50" charset="-128"/>
              </a:rPr>
              <a:t>(</a:t>
            </a:r>
            <a:r>
              <a:rPr lang="ja-JP" altLang="en-US" sz="5878" dirty="0">
                <a:solidFill>
                  <a:srgbClr val="FF0000"/>
                </a:solidFill>
                <a:latin typeface="HGP創英角ﾎﾟｯﾌﾟ体" panose="040B0A00000000000000" pitchFamily="50" charset="-128"/>
                <a:ea typeface="HGP創英角ﾎﾟｯﾌﾟ体" panose="040B0A00000000000000" pitchFamily="50" charset="-128"/>
              </a:rPr>
              <a:t>要旨</a:t>
            </a:r>
            <a:r>
              <a:rPr lang="en-US" altLang="ja-JP" sz="5878" dirty="0">
                <a:solidFill>
                  <a:srgbClr val="FF0000"/>
                </a:solidFill>
                <a:latin typeface="HGP創英角ﾎﾟｯﾌﾟ体" panose="040B0A00000000000000" pitchFamily="50" charset="-128"/>
                <a:ea typeface="HGP創英角ﾎﾟｯﾌﾟ体" panose="040B0A00000000000000" pitchFamily="50" charset="-128"/>
              </a:rPr>
              <a:t>)</a:t>
            </a:r>
            <a:endParaRPr lang="en-US" altLang="ja-JP" sz="14366" dirty="0">
              <a:solidFill>
                <a:srgbClr val="FF0000"/>
              </a:solidFill>
              <a:latin typeface="HGP創英角ﾎﾟｯﾌﾟ体" panose="040B0A00000000000000" pitchFamily="50" charset="-128"/>
              <a:ea typeface="HGP創英角ﾎﾟｯﾌﾟ体" panose="040B0A00000000000000" pitchFamily="50" charset="-128"/>
            </a:endParaRPr>
          </a:p>
          <a:p>
            <a:r>
              <a:rPr lang="ja-JP" altLang="en-US" sz="5878" dirty="0">
                <a:solidFill>
                  <a:srgbClr val="0000FF"/>
                </a:solidFill>
                <a:latin typeface="HGP創英角ﾎﾟｯﾌﾟ体" panose="040B0A00000000000000" pitchFamily="50" charset="-128"/>
                <a:ea typeface="HGP創英角ﾎﾟｯﾌﾟ体" panose="040B0A00000000000000" pitchFamily="50" charset="-128"/>
              </a:rPr>
              <a:t>★国際紛争を解決する手段としては、永久にこれ（武力による威嚇又は武力の行使）を放棄する。</a:t>
            </a:r>
          </a:p>
          <a:p>
            <a:r>
              <a:rPr lang="ja-JP" altLang="en-US" sz="5878" dirty="0">
                <a:solidFill>
                  <a:srgbClr val="0000FF"/>
                </a:solidFill>
                <a:latin typeface="HGP創英角ﾎﾟｯﾌﾟ体" panose="040B0A00000000000000" pitchFamily="50" charset="-128"/>
                <a:ea typeface="HGP創英角ﾎﾟｯﾌﾟ体" panose="040B0A00000000000000" pitchFamily="50" charset="-128"/>
              </a:rPr>
              <a:t>★陸海空軍その他の戦力は、これを保持しない。</a:t>
            </a:r>
          </a:p>
        </p:txBody>
      </p:sp>
      <p:sp>
        <p:nvSpPr>
          <p:cNvPr id="3" name="テキスト ボックス 2">
            <a:extLst>
              <a:ext uri="{FF2B5EF4-FFF2-40B4-BE49-F238E27FC236}">
                <a16:creationId xmlns:a16="http://schemas.microsoft.com/office/drawing/2014/main" id="{4D335265-3519-C0D8-F61E-1E40666BBB11}"/>
              </a:ext>
            </a:extLst>
          </p:cNvPr>
          <p:cNvSpPr txBox="1"/>
          <p:nvPr/>
        </p:nvSpPr>
        <p:spPr>
          <a:xfrm>
            <a:off x="417622" y="7110764"/>
            <a:ext cx="17964971" cy="2862322"/>
          </a:xfrm>
          <a:prstGeom prst="rect">
            <a:avLst/>
          </a:prstGeom>
          <a:noFill/>
        </p:spPr>
        <p:txBody>
          <a:bodyPr wrap="square">
            <a:spAutoFit/>
          </a:bodyPr>
          <a:lstStyle/>
          <a:p>
            <a:pPr algn="just"/>
            <a:r>
              <a:rPr lang="en-US" altLang="ja-JP" sz="6000" kern="100" dirty="0">
                <a:solidFill>
                  <a:srgbClr val="FF0000"/>
                </a:solidFill>
                <a:latin typeface="HGS創英角ﾎﾟｯﾌﾟ体" panose="040B0A00000000000000" pitchFamily="50" charset="-128"/>
                <a:ea typeface="HGS創英角ﾎﾟｯﾌﾟ体" panose="040B0A00000000000000" pitchFamily="50" charset="-128"/>
                <a:cs typeface="Times New Roman" panose="02020603050405020304" pitchFamily="18" charset="0"/>
              </a:rPr>
              <a:t>(</a:t>
            </a:r>
            <a:r>
              <a:rPr lang="ja-JP" altLang="en-US" sz="6000" kern="100" dirty="0">
                <a:solidFill>
                  <a:srgbClr val="FF0000"/>
                </a:solidFill>
                <a:latin typeface="HGS創英角ﾎﾟｯﾌﾟ体" panose="040B0A00000000000000" pitchFamily="50" charset="-128"/>
                <a:ea typeface="HGS創英角ﾎﾟｯﾌﾟ体" panose="040B0A00000000000000" pitchFamily="50" charset="-128"/>
                <a:cs typeface="Times New Roman" panose="02020603050405020304" pitchFamily="18" charset="0"/>
              </a:rPr>
              <a:t>私見</a:t>
            </a:r>
            <a:r>
              <a:rPr lang="en-US" altLang="ja-JP" sz="6000" kern="100" dirty="0">
                <a:solidFill>
                  <a:srgbClr val="FF0000"/>
                </a:solidFill>
                <a:latin typeface="HGS創英角ﾎﾟｯﾌﾟ体" panose="040B0A00000000000000" pitchFamily="50" charset="-128"/>
                <a:ea typeface="HGS創英角ﾎﾟｯﾌﾟ体" panose="040B0A00000000000000" pitchFamily="50" charset="-128"/>
                <a:cs typeface="Times New Roman" panose="02020603050405020304" pitchFamily="18" charset="0"/>
              </a:rPr>
              <a:t>)</a:t>
            </a:r>
            <a:r>
              <a:rPr lang="ja-JP" altLang="ja-JP" sz="6000" kern="100" dirty="0">
                <a:latin typeface="富士ポップ" panose="040F0709000000000000" pitchFamily="49" charset="-128"/>
                <a:ea typeface="富士ポップ" panose="040F0709000000000000" pitchFamily="49" charset="-128"/>
                <a:cs typeface="Times New Roman" panose="02020603050405020304" pitchFamily="18" charset="0"/>
              </a:rPr>
              <a:t>武器</a:t>
            </a:r>
            <a:r>
              <a:rPr lang="en-US" altLang="ja-JP" sz="6000" kern="100" dirty="0">
                <a:latin typeface="富士ポップ" panose="040F0709000000000000" pitchFamily="49" charset="-128"/>
                <a:ea typeface="富士ポップ" panose="040F0709000000000000" pitchFamily="49" charset="-128"/>
                <a:cs typeface="Times New Roman" panose="02020603050405020304" pitchFamily="18" charset="0"/>
              </a:rPr>
              <a:t>(</a:t>
            </a:r>
            <a:r>
              <a:rPr lang="ja-JP" altLang="en-US" sz="6000" kern="100" dirty="0">
                <a:latin typeface="富士ポップ" panose="040F0709000000000000" pitchFamily="49" charset="-128"/>
                <a:ea typeface="富士ポップ" panose="040F0709000000000000" pitchFamily="49" charset="-128"/>
                <a:cs typeface="Times New Roman" panose="02020603050405020304" pitchFamily="18" charset="0"/>
              </a:rPr>
              <a:t>核兵器も</a:t>
            </a:r>
            <a:r>
              <a:rPr lang="en-US" altLang="ja-JP" sz="6000" kern="100" dirty="0">
                <a:latin typeface="富士ポップ" panose="040F0709000000000000" pitchFamily="49" charset="-128"/>
                <a:ea typeface="富士ポップ" panose="040F0709000000000000" pitchFamily="49" charset="-128"/>
                <a:cs typeface="Times New Roman" panose="02020603050405020304" pitchFamily="18" charset="0"/>
              </a:rPr>
              <a:t>)</a:t>
            </a:r>
            <a:r>
              <a:rPr lang="ja-JP" altLang="ja-JP" sz="6000" kern="100" dirty="0">
                <a:latin typeface="富士ポップ" panose="040F0709000000000000" pitchFamily="49" charset="-128"/>
                <a:ea typeface="富士ポップ" panose="040F0709000000000000" pitchFamily="49" charset="-128"/>
                <a:cs typeface="Times New Roman" panose="02020603050405020304" pitchFamily="18" charset="0"/>
              </a:rPr>
              <a:t>をなくすこと</a:t>
            </a:r>
            <a:r>
              <a:rPr lang="ja-JP" altLang="en-US" sz="6000" kern="100" dirty="0">
                <a:latin typeface="富士ポップ" panose="040F0709000000000000" pitchFamily="49" charset="-128"/>
                <a:ea typeface="富士ポップ" panose="040F0709000000000000" pitchFamily="49" charset="-128"/>
                <a:cs typeface="Times New Roman" panose="02020603050405020304" pitchFamily="18" charset="0"/>
              </a:rPr>
              <a:t>で</a:t>
            </a:r>
            <a:r>
              <a:rPr lang="ja-JP" altLang="ja-JP" sz="6000" kern="100" dirty="0">
                <a:latin typeface="富士ポップ" panose="040F0709000000000000" pitchFamily="49" charset="-128"/>
                <a:ea typeface="富士ポップ" panose="040F0709000000000000" pitchFamily="49" charset="-128"/>
                <a:cs typeface="Times New Roman" panose="02020603050405020304" pitchFamily="18" charset="0"/>
              </a:rPr>
              <a:t>戦乱を予防</a:t>
            </a:r>
            <a:r>
              <a:rPr lang="ja-JP" altLang="en-US" sz="6000" kern="100" dirty="0">
                <a:latin typeface="富士ポップ" panose="040F0709000000000000" pitchFamily="49" charset="-128"/>
                <a:ea typeface="富士ポップ" panose="040F0709000000000000" pitchFamily="49" charset="-128"/>
                <a:cs typeface="Times New Roman" panose="02020603050405020304" pitchFamily="18" charset="0"/>
              </a:rPr>
              <a:t>でき</a:t>
            </a:r>
            <a:r>
              <a:rPr lang="ja-JP" altLang="ja-JP" sz="6000" kern="100" dirty="0">
                <a:latin typeface="富士ポップ" panose="040F0709000000000000" pitchFamily="49" charset="-128"/>
                <a:ea typeface="富士ポップ" panose="040F0709000000000000" pitchFamily="49" charset="-128"/>
                <a:cs typeface="Times New Roman" panose="02020603050405020304" pitchFamily="18" charset="0"/>
              </a:rPr>
              <a:t>るなら、「上医は</a:t>
            </a:r>
            <a:r>
              <a:rPr lang="ja-JP" altLang="en-US" sz="6000" kern="100" dirty="0">
                <a:latin typeface="富士ポップ" panose="040F0709000000000000" pitchFamily="49" charset="-128"/>
                <a:ea typeface="富士ポップ" panose="040F0709000000000000" pitchFamily="49" charset="-128"/>
                <a:cs typeface="Times New Roman" panose="02020603050405020304" pitchFamily="18" charset="0"/>
              </a:rPr>
              <a:t>国を治す</a:t>
            </a:r>
            <a:r>
              <a:rPr lang="ja-JP" altLang="ja-JP" sz="6000" kern="100" dirty="0">
                <a:latin typeface="富士ポップ" panose="040F0709000000000000" pitchFamily="49" charset="-128"/>
                <a:ea typeface="富士ポップ" panose="040F0709000000000000" pitchFamily="49" charset="-128"/>
                <a:cs typeface="Times New Roman" panose="02020603050405020304" pitchFamily="18" charset="0"/>
              </a:rPr>
              <a:t>」の進化形が</a:t>
            </a:r>
            <a:r>
              <a:rPr lang="ja-JP" altLang="en-US" sz="6000" kern="100" dirty="0">
                <a:latin typeface="富士ポップ" panose="040F0709000000000000" pitchFamily="49" charset="-128"/>
                <a:ea typeface="富士ポップ" panose="040F0709000000000000" pitchFamily="49" charset="-128"/>
                <a:cs typeface="Times New Roman" panose="02020603050405020304" pitchFamily="18" charset="0"/>
              </a:rPr>
              <a:t>日本国</a:t>
            </a:r>
            <a:r>
              <a:rPr lang="ja-JP" altLang="ja-JP" sz="6000" kern="100" dirty="0">
                <a:latin typeface="富士ポップ" panose="040F0709000000000000" pitchFamily="49" charset="-128"/>
                <a:ea typeface="富士ポップ" panose="040F0709000000000000" pitchFamily="49" charset="-128"/>
                <a:cs typeface="Times New Roman" panose="02020603050405020304" pitchFamily="18" charset="0"/>
              </a:rPr>
              <a:t>憲法</a:t>
            </a:r>
            <a:r>
              <a:rPr lang="ja-JP" altLang="en-US" sz="6000" kern="100" dirty="0">
                <a:latin typeface="富士ポップ" panose="040F0709000000000000" pitchFamily="49" charset="-128"/>
                <a:ea typeface="富士ポップ" panose="040F0709000000000000" pitchFamily="49" charset="-128"/>
                <a:cs typeface="Times New Roman" panose="02020603050405020304" pitchFamily="18" charset="0"/>
              </a:rPr>
              <a:t>・第</a:t>
            </a:r>
            <a:r>
              <a:rPr lang="ja-JP" altLang="ja-JP" sz="6000" kern="100" dirty="0">
                <a:latin typeface="富士ポップ" panose="040F0709000000000000" pitchFamily="49" charset="-128"/>
                <a:ea typeface="富士ポップ" panose="040F0709000000000000" pitchFamily="49" charset="-128"/>
                <a:cs typeface="Times New Roman" panose="02020603050405020304" pitchFamily="18" charset="0"/>
              </a:rPr>
              <a:t>九条と言えるのではないでしょうか。</a:t>
            </a:r>
          </a:p>
        </p:txBody>
      </p:sp>
    </p:spTree>
    <p:extLst>
      <p:ext uri="{BB962C8B-B14F-4D97-AF65-F5344CB8AC3E}">
        <p14:creationId xmlns:p14="http://schemas.microsoft.com/office/powerpoint/2010/main" val="21559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306E8B6-FAF6-E37C-8D88-55E0E418006E}"/>
              </a:ext>
            </a:extLst>
          </p:cNvPr>
          <p:cNvSpPr txBox="1"/>
          <p:nvPr/>
        </p:nvSpPr>
        <p:spPr>
          <a:xfrm>
            <a:off x="6264912" y="155563"/>
            <a:ext cx="7014243"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大まかな特徴</a:t>
            </a:r>
            <a:endParaRPr lang="ja-JP" altLang="en-US" sz="11754" dirty="0">
              <a:ln w="0"/>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endParaRPr>
          </a:p>
        </p:txBody>
      </p:sp>
      <p:sp>
        <p:nvSpPr>
          <p:cNvPr id="6" name="テキスト ボックス 5">
            <a:extLst>
              <a:ext uri="{FF2B5EF4-FFF2-40B4-BE49-F238E27FC236}">
                <a16:creationId xmlns:a16="http://schemas.microsoft.com/office/drawing/2014/main" id="{1EA82418-4862-2ECE-E325-97AB8E87F37D}"/>
              </a:ext>
            </a:extLst>
          </p:cNvPr>
          <p:cNvSpPr txBox="1"/>
          <p:nvPr/>
        </p:nvSpPr>
        <p:spPr>
          <a:xfrm>
            <a:off x="263297" y="2042665"/>
            <a:ext cx="9611287" cy="1298176"/>
          </a:xfrm>
          <a:prstGeom prst="rect">
            <a:avLst/>
          </a:prstGeom>
          <a:noFill/>
        </p:spPr>
        <p:txBody>
          <a:bodyPr wrap="square">
            <a:spAutoFit/>
          </a:bodyPr>
          <a:lstStyle/>
          <a:p>
            <a:r>
              <a:rPr lang="ja-JP" altLang="en-US" sz="7836"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病気を診る西洋医学</a:t>
            </a:r>
            <a:endParaRPr lang="ja-JP" altLang="en-US" sz="11754" dirty="0">
              <a:ln w="0"/>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endParaRPr>
          </a:p>
        </p:txBody>
      </p:sp>
      <p:sp>
        <p:nvSpPr>
          <p:cNvPr id="7" name="テキスト ボックス 6">
            <a:extLst>
              <a:ext uri="{FF2B5EF4-FFF2-40B4-BE49-F238E27FC236}">
                <a16:creationId xmlns:a16="http://schemas.microsoft.com/office/drawing/2014/main" id="{C311BEFA-BC0F-1B5E-F820-C2A86CC951C0}"/>
              </a:ext>
            </a:extLst>
          </p:cNvPr>
          <p:cNvSpPr txBox="1"/>
          <p:nvPr/>
        </p:nvSpPr>
        <p:spPr>
          <a:xfrm>
            <a:off x="9624653" y="2090424"/>
            <a:ext cx="9611287" cy="1298176"/>
          </a:xfrm>
          <a:prstGeom prst="rect">
            <a:avLst/>
          </a:prstGeom>
          <a:noFill/>
        </p:spPr>
        <p:txBody>
          <a:bodyPr wrap="square">
            <a:spAutoFit/>
          </a:bodyPr>
          <a:lstStyle/>
          <a:p>
            <a:r>
              <a:rPr lang="ja-JP" altLang="en-US" sz="7836"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病人を診る東洋医学</a:t>
            </a:r>
            <a:endParaRPr lang="ja-JP" altLang="en-US" sz="11754" dirty="0">
              <a:ln w="0"/>
              <a:effectLst>
                <a:outerShdw blurRad="38100" dist="19050" dir="2700000" algn="tl" rotWithShape="0">
                  <a:schemeClr val="dk1">
                    <a:alpha val="40000"/>
                  </a:schemeClr>
                </a:outerShdw>
              </a:effectLst>
              <a:latin typeface="HG創英角ﾎﾟｯﾌﾟ体" panose="040B0A09000000000000" pitchFamily="49" charset="-128"/>
              <a:ea typeface="HG創英角ﾎﾟｯﾌﾟ体" panose="040B0A09000000000000" pitchFamily="49" charset="-128"/>
            </a:endParaRPr>
          </a:p>
        </p:txBody>
      </p:sp>
      <p:pic>
        <p:nvPicPr>
          <p:cNvPr id="2" name="図 1">
            <a:extLst>
              <a:ext uri="{FF2B5EF4-FFF2-40B4-BE49-F238E27FC236}">
                <a16:creationId xmlns:a16="http://schemas.microsoft.com/office/drawing/2014/main" id="{CFB4D093-AE55-66CA-B8B5-0B8467D06D6A}"/>
              </a:ext>
            </a:extLst>
          </p:cNvPr>
          <p:cNvPicPr>
            <a:picLocks noChangeAspect="1"/>
          </p:cNvPicPr>
          <p:nvPr/>
        </p:nvPicPr>
        <p:blipFill>
          <a:blip r:embed="rId2"/>
          <a:stretch>
            <a:fillRect/>
          </a:stretch>
        </p:blipFill>
        <p:spPr>
          <a:xfrm>
            <a:off x="1614911" y="3797717"/>
            <a:ext cx="6367004" cy="6667986"/>
          </a:xfrm>
          <a:prstGeom prst="rect">
            <a:avLst/>
          </a:prstGeom>
        </p:spPr>
      </p:pic>
      <p:pic>
        <p:nvPicPr>
          <p:cNvPr id="3" name="図 2">
            <a:extLst>
              <a:ext uri="{FF2B5EF4-FFF2-40B4-BE49-F238E27FC236}">
                <a16:creationId xmlns:a16="http://schemas.microsoft.com/office/drawing/2014/main" id="{DE562FED-A5C3-1075-5304-96FC82C0CF91}"/>
              </a:ext>
            </a:extLst>
          </p:cNvPr>
          <p:cNvPicPr>
            <a:picLocks noChangeAspect="1"/>
          </p:cNvPicPr>
          <p:nvPr/>
        </p:nvPicPr>
        <p:blipFill>
          <a:blip r:embed="rId3"/>
          <a:stretch>
            <a:fillRect/>
          </a:stretch>
        </p:blipFill>
        <p:spPr>
          <a:xfrm>
            <a:off x="11436281" y="3797718"/>
            <a:ext cx="5958517" cy="7135802"/>
          </a:xfrm>
          <a:prstGeom prst="rect">
            <a:avLst/>
          </a:prstGeom>
        </p:spPr>
      </p:pic>
    </p:spTree>
    <p:extLst>
      <p:ext uri="{BB962C8B-B14F-4D97-AF65-F5344CB8AC3E}">
        <p14:creationId xmlns:p14="http://schemas.microsoft.com/office/powerpoint/2010/main" val="2789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996F28C-884E-7D3F-3EE2-F1AD3106393C}"/>
              </a:ext>
            </a:extLst>
          </p:cNvPr>
          <p:cNvSpPr txBox="1"/>
          <p:nvPr/>
        </p:nvSpPr>
        <p:spPr>
          <a:xfrm>
            <a:off x="1035949" y="2299981"/>
            <a:ext cx="16378666" cy="6322628"/>
          </a:xfrm>
          <a:prstGeom prst="rect">
            <a:avLst/>
          </a:prstGeom>
          <a:noFill/>
        </p:spPr>
        <p:txBody>
          <a:bodyPr wrap="square">
            <a:spAutoFit/>
          </a:bodyPr>
          <a:lstStyle/>
          <a:p>
            <a:pPr algn="ctr" defTabSz="1492761">
              <a:defRPr/>
            </a:pPr>
            <a:r>
              <a:rPr lang="ja-JP" altLang="en-US" sz="13060" dirty="0">
                <a:ln w="0"/>
                <a:solidFill>
                  <a:srgbClr val="FF0000"/>
                </a:solidFill>
                <a:effectLst>
                  <a:outerShdw blurRad="38100" dist="19050" dir="2700000" algn="tl" rotWithShape="0">
                    <a:prstClr val="black">
                      <a:alpha val="40000"/>
                    </a:prstClr>
                  </a:outerShdw>
                </a:effectLst>
                <a:latin typeface="HGS創英角ﾎﾟｯﾌﾟ体" panose="040B0A00000000000000" pitchFamily="50" charset="-128"/>
                <a:ea typeface="HGS創英角ﾎﾟｯﾌﾟ体" panose="040B0A00000000000000" pitchFamily="50" charset="-128"/>
              </a:rPr>
              <a:t>④鍼灸の保険の話</a:t>
            </a:r>
            <a:endParaRPr lang="en-US" altLang="ja-JP" sz="13060" dirty="0">
              <a:ln w="0"/>
              <a:solidFill>
                <a:srgbClr val="FF0000"/>
              </a:solidFill>
              <a:effectLst>
                <a:outerShdw blurRad="38100" dist="19050" dir="2700000" algn="tl" rotWithShape="0">
                  <a:prstClr val="black">
                    <a:alpha val="40000"/>
                  </a:prstClr>
                </a:outerShdw>
              </a:effectLst>
              <a:latin typeface="HGS創英角ﾎﾟｯﾌﾟ体" panose="040B0A00000000000000" pitchFamily="50" charset="-128"/>
              <a:ea typeface="HGS創英角ﾎﾟｯﾌﾟ体" panose="040B0A00000000000000" pitchFamily="50" charset="-128"/>
            </a:endParaRPr>
          </a:p>
          <a:p>
            <a:pPr algn="ctr" defTabSz="1492761">
              <a:defRPr/>
            </a:pPr>
            <a:endParaRPr lang="en-US" altLang="ja-JP" sz="13060" dirty="0">
              <a:ln w="0"/>
              <a:solidFill>
                <a:srgbClr val="FF0000"/>
              </a:solidFill>
              <a:effectLst>
                <a:outerShdw blurRad="38100" dist="19050" dir="2700000" algn="tl" rotWithShape="0">
                  <a:prstClr val="black">
                    <a:alpha val="40000"/>
                  </a:prstClr>
                </a:outerShdw>
              </a:effectLst>
              <a:latin typeface="HGS創英角ﾎﾟｯﾌﾟ体" panose="040B0A00000000000000" pitchFamily="50" charset="-128"/>
              <a:ea typeface="HGS創英角ﾎﾟｯﾌﾟ体" panose="040B0A00000000000000" pitchFamily="50" charset="-128"/>
            </a:endParaRPr>
          </a:p>
          <a:p>
            <a:pPr algn="ctr" defTabSz="1492761">
              <a:defRPr/>
            </a:pPr>
            <a:r>
              <a:rPr lang="ja-JP" altLang="en-US" sz="14366" dirty="0">
                <a:ln w="0"/>
                <a:solidFill>
                  <a:srgbClr val="0000FF"/>
                </a:solidFill>
                <a:effectLst>
                  <a:outerShdw blurRad="38100" dist="19050" dir="2700000" algn="tl" rotWithShape="0">
                    <a:prstClr val="black">
                      <a:alpha val="40000"/>
                    </a:prstClr>
                  </a:outerShdw>
                </a:effectLst>
                <a:latin typeface="HG創英角ﾎﾟｯﾌﾟ体" panose="040B0A09000000000000" pitchFamily="49" charset="-128"/>
                <a:ea typeface="HG創英角ﾎﾟｯﾌﾟ体" panose="040B0A09000000000000" pitchFamily="49" charset="-128"/>
              </a:rPr>
              <a:t>保険は患者のもの</a:t>
            </a:r>
            <a:endParaRPr lang="en-US" altLang="ja-JP" sz="14366" dirty="0">
              <a:ln w="0"/>
              <a:solidFill>
                <a:srgbClr val="0000FF"/>
              </a:solidFill>
              <a:effectLst>
                <a:outerShdw blurRad="38100" dist="19050" dir="2700000" algn="tl" rotWithShape="0">
                  <a:prstClr val="black">
                    <a:alpha val="40000"/>
                  </a:prstClr>
                </a:outerShdw>
              </a:effectLst>
              <a:latin typeface="HG創英角ﾎﾟｯﾌﾟ体" panose="040B0A09000000000000" pitchFamily="49" charset="-128"/>
              <a:ea typeface="HG創英角ﾎﾟｯﾌﾟ体" panose="040B0A09000000000000" pitchFamily="49" charset="-128"/>
            </a:endParaRPr>
          </a:p>
        </p:txBody>
      </p:sp>
    </p:spTree>
    <p:extLst>
      <p:ext uri="{BB962C8B-B14F-4D97-AF65-F5344CB8AC3E}">
        <p14:creationId xmlns:p14="http://schemas.microsoft.com/office/powerpoint/2010/main" val="4103479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7">
            <a:extLst>
              <a:ext uri="{FF2B5EF4-FFF2-40B4-BE49-F238E27FC236}">
                <a16:creationId xmlns:a16="http://schemas.microsoft.com/office/drawing/2014/main" id="{B52A4B61-843F-360E-ED0D-4DECD1060AE2}"/>
              </a:ext>
            </a:extLst>
          </p:cNvPr>
          <p:cNvPicPr>
            <a:picLocks noChangeAspect="1"/>
          </p:cNvPicPr>
          <p:nvPr/>
        </p:nvPicPr>
        <p:blipFill>
          <a:blip r:embed="rId2">
            <a:lum/>
            <a:alphaModFix/>
          </a:blip>
          <a:srcRect l="19962" t="9978" r="24939" b="4989"/>
          <a:stretch>
            <a:fillRect/>
          </a:stretch>
        </p:blipFill>
        <p:spPr>
          <a:xfrm>
            <a:off x="997476" y="922667"/>
            <a:ext cx="2797336" cy="4318823"/>
          </a:xfrm>
          <a:prstGeom prst="rect">
            <a:avLst/>
          </a:prstGeom>
          <a:noFill/>
          <a:ln cap="flat">
            <a:noFill/>
          </a:ln>
        </p:spPr>
      </p:pic>
      <p:sp>
        <p:nvSpPr>
          <p:cNvPr id="3" name="サブタイトル 2">
            <a:extLst>
              <a:ext uri="{FF2B5EF4-FFF2-40B4-BE49-F238E27FC236}">
                <a16:creationId xmlns:a16="http://schemas.microsoft.com/office/drawing/2014/main" id="{DC324BB7-5FEE-D0CF-5611-3A48D7F6C101}"/>
              </a:ext>
            </a:extLst>
          </p:cNvPr>
          <p:cNvSpPr/>
          <p:nvPr/>
        </p:nvSpPr>
        <p:spPr>
          <a:xfrm>
            <a:off x="5268698" y="1561464"/>
            <a:ext cx="11456123" cy="2316614"/>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149270" tIns="74634" rIns="149270" bIns="74634" anchor="t" anchorCtr="0" compatLnSpc="0">
            <a:noAutofit/>
          </a:bodyPr>
          <a:lstStyle/>
          <a:p>
            <a:pPr>
              <a:lnSpc>
                <a:spcPct val="90000"/>
              </a:lnSpc>
              <a:spcBef>
                <a:spcPts val="1632"/>
              </a:spcBef>
              <a:defRPr sz="4800" b="0" i="0" u="none" strike="noStrike" kern="0" cap="none" spc="0" baseline="0">
                <a:solidFill>
                  <a:srgbClr val="000000"/>
                </a:solidFill>
                <a:uFillTx/>
                <a:latin typeface="富士ポップ" pitchFamily="49"/>
                <a:ea typeface="富士ポップ" pitchFamily="49"/>
              </a:defRPr>
            </a:pPr>
            <a:r>
              <a:rPr lang="ja-JP" altLang="en-US" sz="7836" dirty="0">
                <a:solidFill>
                  <a:srgbClr val="007826"/>
                </a:solidFill>
                <a:latin typeface="富士ポップ" pitchFamily="49"/>
                <a:ea typeface="富士ポップ" pitchFamily="49"/>
                <a:cs typeface="Arial Unicode MS" pitchFamily="2"/>
              </a:rPr>
              <a:t>そもそも鍼灸って、</a:t>
            </a:r>
          </a:p>
          <a:p>
            <a:pPr>
              <a:lnSpc>
                <a:spcPct val="90000"/>
              </a:lnSpc>
              <a:spcBef>
                <a:spcPts val="1632"/>
              </a:spcBef>
              <a:defRPr sz="4800" b="0" i="0" u="none" strike="noStrike" kern="0" cap="none" spc="0" baseline="0">
                <a:solidFill>
                  <a:srgbClr val="000000"/>
                </a:solidFill>
                <a:uFillTx/>
                <a:latin typeface="富士ポップ" pitchFamily="49"/>
                <a:ea typeface="富士ポップ" pitchFamily="49"/>
              </a:defRPr>
            </a:pPr>
            <a:r>
              <a:rPr lang="ja-JP" altLang="en-US" sz="7836" dirty="0">
                <a:solidFill>
                  <a:srgbClr val="007826"/>
                </a:solidFill>
                <a:latin typeface="富士ポップ" pitchFamily="49"/>
                <a:ea typeface="富士ポップ" pitchFamily="49"/>
                <a:cs typeface="Arial Unicode MS" pitchFamily="2"/>
              </a:rPr>
              <a:t>保険で受診できるの？</a:t>
            </a:r>
          </a:p>
        </p:txBody>
      </p:sp>
      <p:sp>
        <p:nvSpPr>
          <p:cNvPr id="4" name="フリーフォーム: 図形 3">
            <a:extLst>
              <a:ext uri="{FF2B5EF4-FFF2-40B4-BE49-F238E27FC236}">
                <a16:creationId xmlns:a16="http://schemas.microsoft.com/office/drawing/2014/main" id="{A3E69F6D-4785-6DF4-6E29-B6CB5160D210}"/>
              </a:ext>
            </a:extLst>
          </p:cNvPr>
          <p:cNvSpPr/>
          <p:nvPr/>
        </p:nvSpPr>
        <p:spPr>
          <a:xfrm>
            <a:off x="4852622" y="1321111"/>
            <a:ext cx="11284521" cy="3290970"/>
          </a:xfrm>
          <a:custGeom>
            <a:avLst>
              <a:gd name="f0" fmla="val -1287"/>
              <a:gd name="f1" fmla="val 12128"/>
            </a:avLst>
            <a:gdLst>
              <a:gd name="f2" fmla="val 10800000"/>
              <a:gd name="f3" fmla="val 5400000"/>
              <a:gd name="f4" fmla="val 1620000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f5 1 21600"/>
              <a:gd name="f17" fmla="*/ f6 1 21600"/>
              <a:gd name="f18" fmla="+- 0 0 f11"/>
              <a:gd name="f19" fmla="+- 3590 0 f7"/>
              <a:gd name="f20" fmla="+- 0 0 f3"/>
              <a:gd name="f21" fmla="+- 21600 0 f14"/>
              <a:gd name="f22" fmla="+- 18010 0 f8"/>
              <a:gd name="f23" fmla="+- f8 0 f7"/>
              <a:gd name="f24" fmla="pin -2147483647 f0 2147483647"/>
              <a:gd name="f25" fmla="pin -2147483647 f1 2147483647"/>
              <a:gd name="f26" fmla="val f24"/>
              <a:gd name="f27" fmla="val f25"/>
              <a:gd name="f28" fmla="abs f18"/>
              <a:gd name="f29" fmla="abs f19"/>
              <a:gd name="f30" fmla="?: f18 f20 f3"/>
              <a:gd name="f31" fmla="?: f18 f3 f20"/>
              <a:gd name="f32" fmla="?: f18 f4 f3"/>
              <a:gd name="f33" fmla="?: f18 f3 f4"/>
              <a:gd name="f34" fmla="abs f21"/>
              <a:gd name="f35" fmla="?: f19 f20 f3"/>
              <a:gd name="f36" fmla="?: f19 f3 f20"/>
              <a:gd name="f37" fmla="?: f21 0 f2"/>
              <a:gd name="f38" fmla="?: f21 f2 0"/>
              <a:gd name="f39" fmla="abs f22"/>
              <a:gd name="f40" fmla="?: f21 f20 f3"/>
              <a:gd name="f41" fmla="?: f21 f3 f20"/>
              <a:gd name="f42" fmla="?: f21 f4 f3"/>
              <a:gd name="f43" fmla="?: f21 f3 f4"/>
              <a:gd name="f44" fmla="?: f22 f20 f3"/>
              <a:gd name="f45" fmla="?: f22 f3 f20"/>
              <a:gd name="f46" fmla="?: f18 0 f2"/>
              <a:gd name="f47" fmla="?: f18 f2 0"/>
              <a:gd name="f48" fmla="*/ f23 1 21600"/>
              <a:gd name="f49" fmla="*/ f24 f16 1"/>
              <a:gd name="f50" fmla="*/ f25 f17 1"/>
              <a:gd name="f51" fmla="+- f26 0 10800"/>
              <a:gd name="f52" fmla="+- f27 0 10800"/>
              <a:gd name="f53" fmla="+- f27 0 21600"/>
              <a:gd name="f54" fmla="+- f26 0 21600"/>
              <a:gd name="f55" fmla="?: f18 f33 f32"/>
              <a:gd name="f56" fmla="?: f18 f32 f33"/>
              <a:gd name="f57" fmla="?: f19 f31 f30"/>
              <a:gd name="f58" fmla="?: f19 f38 f37"/>
              <a:gd name="f59" fmla="?: f19 f37 f38"/>
              <a:gd name="f60" fmla="?: f21 f35 f36"/>
              <a:gd name="f61" fmla="?: f21 f43 f42"/>
              <a:gd name="f62" fmla="?: f21 f42 f43"/>
              <a:gd name="f63" fmla="?: f22 f41 f40"/>
              <a:gd name="f64" fmla="?: f22 f47 f46"/>
              <a:gd name="f65" fmla="?: f22 f46 f47"/>
              <a:gd name="f66" fmla="?: f18 f44 f45"/>
              <a:gd name="f67" fmla="*/ 800 f48 1"/>
              <a:gd name="f68" fmla="*/ 20800 f48 1"/>
              <a:gd name="f69" fmla="abs f51"/>
              <a:gd name="f70" fmla="abs f52"/>
              <a:gd name="f71" fmla="?: f19 f56 f55"/>
              <a:gd name="f72" fmla="?: f21 f58 f59"/>
              <a:gd name="f73" fmla="?: f22 f62 f61"/>
              <a:gd name="f74" fmla="?: f18 f64 f65"/>
              <a:gd name="f75" fmla="*/ f67 1 f48"/>
              <a:gd name="f76" fmla="*/ f68 1 f48"/>
              <a:gd name="f77" fmla="+- f69 0 f70"/>
              <a:gd name="f78" fmla="+- f70 0 f69"/>
              <a:gd name="f79" fmla="*/ f75 f16 1"/>
              <a:gd name="f80" fmla="*/ f76 f16 1"/>
              <a:gd name="f81" fmla="*/ f76 f17 1"/>
              <a:gd name="f82" fmla="*/ f75 f17 1"/>
              <a:gd name="f83" fmla="?: f52 f9 f77"/>
              <a:gd name="f84" fmla="?: f52 f77 f9"/>
              <a:gd name="f85" fmla="?: f51 f9 f78"/>
              <a:gd name="f86" fmla="?: f51 f78 f9"/>
              <a:gd name="f87" fmla="?: f26 f9 f83"/>
              <a:gd name="f88" fmla="?: f26 f9 f84"/>
              <a:gd name="f89" fmla="?: f53 f85 f9"/>
              <a:gd name="f90" fmla="?: f53 f86 f9"/>
              <a:gd name="f91" fmla="?: f54 f84 f9"/>
              <a:gd name="f92" fmla="?: f54 f83 f9"/>
              <a:gd name="f93" fmla="?: f27 f9 f86"/>
              <a:gd name="f94" fmla="?: f27 f9 f85"/>
              <a:gd name="f95" fmla="?: f87 f26 0"/>
              <a:gd name="f96" fmla="?: f87 f27 6280"/>
              <a:gd name="f97" fmla="?: f88 f26 0"/>
              <a:gd name="f98" fmla="?: f88 f27 15320"/>
              <a:gd name="f99" fmla="?: f89 f26 6280"/>
              <a:gd name="f100" fmla="?: f89 f27 21600"/>
              <a:gd name="f101" fmla="?: f90 f26 15320"/>
              <a:gd name="f102" fmla="?: f90 f27 21600"/>
              <a:gd name="f103" fmla="?: f91 f26 21600"/>
              <a:gd name="f104" fmla="?: f91 f27 15320"/>
              <a:gd name="f105" fmla="?: f92 f26 21600"/>
              <a:gd name="f106" fmla="?: f92 f27 6280"/>
              <a:gd name="f107" fmla="?: f93 f26 15320"/>
              <a:gd name="f108" fmla="?: f93 f27 0"/>
              <a:gd name="f109" fmla="?: f94 f26 6280"/>
              <a:gd name="f110" fmla="?: f94 f27 0"/>
            </a:gdLst>
            <a:ahLst>
              <a:ahXY gdRefX="f0" minX="f15" maxX="f10" gdRefY="f1" minY="f15" maxY="f10">
                <a:pos x="f49" y="f50"/>
              </a:ahXY>
            </a:ahLst>
            <a:cxnLst>
              <a:cxn ang="3cd4">
                <a:pos x="hc" y="t"/>
              </a:cxn>
              <a:cxn ang="0">
                <a:pos x="r" y="vc"/>
              </a:cxn>
              <a:cxn ang="cd4">
                <a:pos x="hc" y="b"/>
              </a:cxn>
              <a:cxn ang="cd2">
                <a:pos x="l" y="vc"/>
              </a:cxn>
            </a:cxnLst>
            <a:rect l="f79" t="f82" r="f80" b="f81"/>
            <a:pathLst>
              <a:path w="21600" h="21600">
                <a:moveTo>
                  <a:pt x="f11" y="f7"/>
                </a:moveTo>
                <a:arcTo wR="f28" hR="f29" stAng="f71" swAng="f57"/>
                <a:lnTo>
                  <a:pt x="f95" y="f96"/>
                </a:lnTo>
                <a:lnTo>
                  <a:pt x="f7" y="f12"/>
                </a:lnTo>
                <a:lnTo>
                  <a:pt x="f7" y="f13"/>
                </a:lnTo>
                <a:lnTo>
                  <a:pt x="f97" y="f98"/>
                </a:lnTo>
                <a:lnTo>
                  <a:pt x="f7" y="f14"/>
                </a:lnTo>
                <a:arcTo wR="f29" hR="f34" stAng="f72" swAng="f60"/>
                <a:lnTo>
                  <a:pt x="f99" y="f100"/>
                </a:lnTo>
                <a:lnTo>
                  <a:pt x="f12" y="f8"/>
                </a:lnTo>
                <a:lnTo>
                  <a:pt x="f13" y="f8"/>
                </a:lnTo>
                <a:lnTo>
                  <a:pt x="f101" y="f102"/>
                </a:lnTo>
                <a:lnTo>
                  <a:pt x="f14" y="f8"/>
                </a:lnTo>
                <a:arcTo wR="f34" hR="f39" stAng="f73" swAng="f63"/>
                <a:lnTo>
                  <a:pt x="f103" y="f104"/>
                </a:lnTo>
                <a:lnTo>
                  <a:pt x="f8" y="f13"/>
                </a:lnTo>
                <a:lnTo>
                  <a:pt x="f8" y="f12"/>
                </a:lnTo>
                <a:lnTo>
                  <a:pt x="f105" y="f106"/>
                </a:lnTo>
                <a:lnTo>
                  <a:pt x="f8" y="f11"/>
                </a:lnTo>
                <a:arcTo wR="f39" hR="f28" stAng="f74" swAng="f66"/>
                <a:lnTo>
                  <a:pt x="f107" y="f108"/>
                </a:lnTo>
                <a:lnTo>
                  <a:pt x="f13" y="f7"/>
                </a:lnTo>
                <a:lnTo>
                  <a:pt x="f12" y="f7"/>
                </a:lnTo>
                <a:lnTo>
                  <a:pt x="f109" y="f110"/>
                </a:lnTo>
                <a:close/>
              </a:path>
            </a:pathLst>
          </a:custGeom>
          <a:noFill/>
          <a:ln w="35999" cap="flat">
            <a:solidFill>
              <a:srgbClr val="000000"/>
            </a:solidFill>
            <a:prstDash val="solid"/>
            <a:miter/>
          </a:ln>
        </p:spPr>
        <p:txBody>
          <a:bodyPr vert="horz" wrap="none" lIns="176300" tIns="102847" rIns="176300" bIns="102847" anchor="ctr" anchorCtr="0" compatLnSpc="0">
            <a:noAutofit/>
          </a:bodyPr>
          <a:lstStyle/>
          <a:p>
            <a:pPr hangingPunct="0">
              <a:defRPr sz="1800" b="0" i="0" u="none" strike="noStrike" kern="0" cap="none" spc="0" baseline="0">
                <a:solidFill>
                  <a:srgbClr val="000000"/>
                </a:solidFill>
                <a:uFillTx/>
              </a:defRPr>
            </a:pPr>
            <a:endParaRPr lang="en-US" sz="2939">
              <a:solidFill>
                <a:srgbClr val="000000"/>
              </a:solidFill>
              <a:latin typeface="Arial" pitchFamily="18"/>
              <a:ea typeface="ＭＳ Ｐゴシック" pitchFamily="2"/>
              <a:cs typeface="Arial Unicode MS" pitchFamily="2"/>
            </a:endParaRPr>
          </a:p>
        </p:txBody>
      </p:sp>
      <p:sp>
        <p:nvSpPr>
          <p:cNvPr id="5" name="スライド番号プレースホルダー 3">
            <a:extLst>
              <a:ext uri="{FF2B5EF4-FFF2-40B4-BE49-F238E27FC236}">
                <a16:creationId xmlns:a16="http://schemas.microsoft.com/office/drawing/2014/main" id="{0DB40D30-52EA-59BD-A3C4-00504E0D0CAC}"/>
              </a:ext>
            </a:extLst>
          </p:cNvPr>
          <p:cNvSpPr txBox="1"/>
          <p:nvPr/>
        </p:nvSpPr>
        <p:spPr>
          <a:xfrm>
            <a:off x="13538012" y="10269333"/>
            <a:ext cx="4478080" cy="595316"/>
          </a:xfrm>
          <a:prstGeom prst="rect">
            <a:avLst/>
          </a:prstGeom>
          <a:noFill/>
          <a:ln cap="flat">
            <a:noFill/>
          </a:ln>
        </p:spPr>
        <p:txBody>
          <a:bodyPr vert="horz" wrap="square" lIns="146925" tIns="73454" rIns="146925" bIns="73454" anchor="t" anchorCtr="0" compatLnSpc="1">
            <a:noAutofit/>
          </a:bodyPr>
          <a:lstStyle/>
          <a:p>
            <a:pPr>
              <a:defRPr sz="1800" b="0" i="0" u="none" strike="noStrike" kern="0" cap="none" spc="0" baseline="0">
                <a:solidFill>
                  <a:srgbClr val="000000"/>
                </a:solidFill>
                <a:uFillTx/>
              </a:defRPr>
            </a:pPr>
            <a:r>
              <a:rPr lang="en-US" sz="2939" kern="0">
                <a:solidFill>
                  <a:srgbClr val="000000"/>
                </a:solidFill>
                <a:latin typeface="Calibri"/>
                <a:ea typeface="ＭＳ Ｐ明朝" pitchFamily="2"/>
                <a:cs typeface="Tahoma" pitchFamily="2"/>
              </a:rPr>
              <a:t>1</a:t>
            </a:r>
            <a:endParaRPr lang="en-US" sz="2939">
              <a:solidFill>
                <a:srgbClr val="000000"/>
              </a:solidFill>
              <a:latin typeface="Calibri"/>
              <a:ea typeface="ＭＳ Ｐ明朝" pitchFamily="2"/>
              <a:cs typeface="Tahoma" pitchFamily="2"/>
            </a:endParaRPr>
          </a:p>
        </p:txBody>
      </p:sp>
      <p:pic>
        <p:nvPicPr>
          <p:cNvPr id="6" name="図 1">
            <a:extLst>
              <a:ext uri="{FF2B5EF4-FFF2-40B4-BE49-F238E27FC236}">
                <a16:creationId xmlns:a16="http://schemas.microsoft.com/office/drawing/2014/main" id="{DAD82CF3-15E7-0691-8B3E-E51A96EA2403}"/>
              </a:ext>
            </a:extLst>
          </p:cNvPr>
          <p:cNvPicPr>
            <a:picLocks noChangeAspect="1"/>
          </p:cNvPicPr>
          <p:nvPr/>
        </p:nvPicPr>
        <p:blipFill rotWithShape="1">
          <a:blip r:embed="rId3">
            <a:lum/>
            <a:alphaModFix/>
          </a:blip>
          <a:srcRect l="57094" b="48033"/>
          <a:stretch/>
        </p:blipFill>
        <p:spPr>
          <a:xfrm>
            <a:off x="14303967" y="5133471"/>
            <a:ext cx="4841700" cy="5135863"/>
          </a:xfrm>
          <a:prstGeom prst="rect">
            <a:avLst/>
          </a:prstGeom>
          <a:noFill/>
          <a:ln cap="flat">
            <a:noFill/>
          </a:ln>
        </p:spPr>
      </p:pic>
      <p:sp>
        <p:nvSpPr>
          <p:cNvPr id="10" name="フリーフォーム: 図形 7">
            <a:extLst>
              <a:ext uri="{FF2B5EF4-FFF2-40B4-BE49-F238E27FC236}">
                <a16:creationId xmlns:a16="http://schemas.microsoft.com/office/drawing/2014/main" id="{C6DDCFFC-25BB-0C38-7F31-5A199DFFF84D}"/>
              </a:ext>
            </a:extLst>
          </p:cNvPr>
          <p:cNvSpPr/>
          <p:nvPr/>
        </p:nvSpPr>
        <p:spPr>
          <a:xfrm>
            <a:off x="997477" y="4990088"/>
            <a:ext cx="13068477" cy="5576901"/>
          </a:xfrm>
          <a:custGeom>
            <a:avLst>
              <a:gd name="f0" fmla="val 22788"/>
              <a:gd name="f1" fmla="val 7501"/>
            </a:avLst>
            <a:gdLst>
              <a:gd name="f2" fmla="val 10800000"/>
              <a:gd name="f3" fmla="val 5400000"/>
              <a:gd name="f4" fmla="val 1620000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f5 1 21600"/>
              <a:gd name="f17" fmla="*/ f6 1 21600"/>
              <a:gd name="f18" fmla="+- 0 0 f11"/>
              <a:gd name="f19" fmla="+- 3590 0 f7"/>
              <a:gd name="f20" fmla="+- 0 0 f3"/>
              <a:gd name="f21" fmla="+- 21600 0 f14"/>
              <a:gd name="f22" fmla="+- 18010 0 f8"/>
              <a:gd name="f23" fmla="+- f8 0 f7"/>
              <a:gd name="f24" fmla="pin -2147483647 f0 2147483647"/>
              <a:gd name="f25" fmla="pin -2147483647 f1 2147483647"/>
              <a:gd name="f26" fmla="val f24"/>
              <a:gd name="f27" fmla="val f25"/>
              <a:gd name="f28" fmla="abs f18"/>
              <a:gd name="f29" fmla="abs f19"/>
              <a:gd name="f30" fmla="?: f18 f20 f3"/>
              <a:gd name="f31" fmla="?: f18 f3 f20"/>
              <a:gd name="f32" fmla="?: f18 f4 f3"/>
              <a:gd name="f33" fmla="?: f18 f3 f4"/>
              <a:gd name="f34" fmla="abs f21"/>
              <a:gd name="f35" fmla="?: f19 f20 f3"/>
              <a:gd name="f36" fmla="?: f19 f3 f20"/>
              <a:gd name="f37" fmla="?: f21 0 f2"/>
              <a:gd name="f38" fmla="?: f21 f2 0"/>
              <a:gd name="f39" fmla="abs f22"/>
              <a:gd name="f40" fmla="?: f21 f20 f3"/>
              <a:gd name="f41" fmla="?: f21 f3 f20"/>
              <a:gd name="f42" fmla="?: f21 f4 f3"/>
              <a:gd name="f43" fmla="?: f21 f3 f4"/>
              <a:gd name="f44" fmla="?: f22 f20 f3"/>
              <a:gd name="f45" fmla="?: f22 f3 f20"/>
              <a:gd name="f46" fmla="?: f18 0 f2"/>
              <a:gd name="f47" fmla="?: f18 f2 0"/>
              <a:gd name="f48" fmla="*/ f23 1 21600"/>
              <a:gd name="f49" fmla="*/ f24 f16 1"/>
              <a:gd name="f50" fmla="*/ f25 f17 1"/>
              <a:gd name="f51" fmla="+- f26 0 10800"/>
              <a:gd name="f52" fmla="+- f27 0 10800"/>
              <a:gd name="f53" fmla="+- f27 0 21600"/>
              <a:gd name="f54" fmla="+- f26 0 21600"/>
              <a:gd name="f55" fmla="?: f18 f33 f32"/>
              <a:gd name="f56" fmla="?: f18 f32 f33"/>
              <a:gd name="f57" fmla="?: f19 f31 f30"/>
              <a:gd name="f58" fmla="?: f19 f38 f37"/>
              <a:gd name="f59" fmla="?: f19 f37 f38"/>
              <a:gd name="f60" fmla="?: f21 f35 f36"/>
              <a:gd name="f61" fmla="?: f21 f43 f42"/>
              <a:gd name="f62" fmla="?: f21 f42 f43"/>
              <a:gd name="f63" fmla="?: f22 f41 f40"/>
              <a:gd name="f64" fmla="?: f22 f47 f46"/>
              <a:gd name="f65" fmla="?: f22 f46 f47"/>
              <a:gd name="f66" fmla="?: f18 f44 f45"/>
              <a:gd name="f67" fmla="*/ 800 f48 1"/>
              <a:gd name="f68" fmla="*/ 20800 f48 1"/>
              <a:gd name="f69" fmla="abs f51"/>
              <a:gd name="f70" fmla="abs f52"/>
              <a:gd name="f71" fmla="?: f19 f56 f55"/>
              <a:gd name="f72" fmla="?: f21 f58 f59"/>
              <a:gd name="f73" fmla="?: f22 f62 f61"/>
              <a:gd name="f74" fmla="?: f18 f64 f65"/>
              <a:gd name="f75" fmla="*/ f67 1 f48"/>
              <a:gd name="f76" fmla="*/ f68 1 f48"/>
              <a:gd name="f77" fmla="+- f69 0 f70"/>
              <a:gd name="f78" fmla="+- f70 0 f69"/>
              <a:gd name="f79" fmla="*/ f75 f16 1"/>
              <a:gd name="f80" fmla="*/ f76 f16 1"/>
              <a:gd name="f81" fmla="*/ f76 f17 1"/>
              <a:gd name="f82" fmla="*/ f75 f17 1"/>
              <a:gd name="f83" fmla="?: f52 f9 f77"/>
              <a:gd name="f84" fmla="?: f52 f77 f9"/>
              <a:gd name="f85" fmla="?: f51 f9 f78"/>
              <a:gd name="f86" fmla="?: f51 f78 f9"/>
              <a:gd name="f87" fmla="?: f26 f9 f83"/>
              <a:gd name="f88" fmla="?: f26 f9 f84"/>
              <a:gd name="f89" fmla="?: f53 f85 f9"/>
              <a:gd name="f90" fmla="?: f53 f86 f9"/>
              <a:gd name="f91" fmla="?: f54 f84 f9"/>
              <a:gd name="f92" fmla="?: f54 f83 f9"/>
              <a:gd name="f93" fmla="?: f27 f9 f86"/>
              <a:gd name="f94" fmla="?: f27 f9 f85"/>
              <a:gd name="f95" fmla="?: f87 f26 0"/>
              <a:gd name="f96" fmla="?: f87 f27 6280"/>
              <a:gd name="f97" fmla="?: f88 f26 0"/>
              <a:gd name="f98" fmla="?: f88 f27 15320"/>
              <a:gd name="f99" fmla="?: f89 f26 6280"/>
              <a:gd name="f100" fmla="?: f89 f27 21600"/>
              <a:gd name="f101" fmla="?: f90 f26 15320"/>
              <a:gd name="f102" fmla="?: f90 f27 21600"/>
              <a:gd name="f103" fmla="?: f91 f26 21600"/>
              <a:gd name="f104" fmla="?: f91 f27 15320"/>
              <a:gd name="f105" fmla="?: f92 f26 21600"/>
              <a:gd name="f106" fmla="?: f92 f27 6280"/>
              <a:gd name="f107" fmla="?: f93 f26 15320"/>
              <a:gd name="f108" fmla="?: f93 f27 0"/>
              <a:gd name="f109" fmla="?: f94 f26 6280"/>
              <a:gd name="f110" fmla="?: f94 f27 0"/>
            </a:gdLst>
            <a:ahLst>
              <a:ahXY gdRefX="f0" minX="f15" maxX="f10" gdRefY="f1" minY="f15" maxY="f10">
                <a:pos x="f49" y="f50"/>
              </a:ahXY>
            </a:ahLst>
            <a:cxnLst>
              <a:cxn ang="3cd4">
                <a:pos x="hc" y="t"/>
              </a:cxn>
              <a:cxn ang="0">
                <a:pos x="r" y="vc"/>
              </a:cxn>
              <a:cxn ang="cd4">
                <a:pos x="hc" y="b"/>
              </a:cxn>
              <a:cxn ang="cd2">
                <a:pos x="l" y="vc"/>
              </a:cxn>
            </a:cxnLst>
            <a:rect l="f79" t="f82" r="f80" b="f81"/>
            <a:pathLst>
              <a:path w="21600" h="21600">
                <a:moveTo>
                  <a:pt x="f11" y="f7"/>
                </a:moveTo>
                <a:arcTo wR="f28" hR="f29" stAng="f71" swAng="f57"/>
                <a:lnTo>
                  <a:pt x="f95" y="f96"/>
                </a:lnTo>
                <a:lnTo>
                  <a:pt x="f7" y="f12"/>
                </a:lnTo>
                <a:lnTo>
                  <a:pt x="f7" y="f13"/>
                </a:lnTo>
                <a:lnTo>
                  <a:pt x="f97" y="f98"/>
                </a:lnTo>
                <a:lnTo>
                  <a:pt x="f7" y="f14"/>
                </a:lnTo>
                <a:arcTo wR="f29" hR="f34" stAng="f72" swAng="f60"/>
                <a:lnTo>
                  <a:pt x="f99" y="f100"/>
                </a:lnTo>
                <a:lnTo>
                  <a:pt x="f12" y="f8"/>
                </a:lnTo>
                <a:lnTo>
                  <a:pt x="f13" y="f8"/>
                </a:lnTo>
                <a:lnTo>
                  <a:pt x="f101" y="f102"/>
                </a:lnTo>
                <a:lnTo>
                  <a:pt x="f14" y="f8"/>
                </a:lnTo>
                <a:arcTo wR="f34" hR="f39" stAng="f73" swAng="f63"/>
                <a:lnTo>
                  <a:pt x="f103" y="f104"/>
                </a:lnTo>
                <a:lnTo>
                  <a:pt x="f8" y="f13"/>
                </a:lnTo>
                <a:lnTo>
                  <a:pt x="f8" y="f12"/>
                </a:lnTo>
                <a:lnTo>
                  <a:pt x="f105" y="f106"/>
                </a:lnTo>
                <a:lnTo>
                  <a:pt x="f8" y="f11"/>
                </a:lnTo>
                <a:arcTo wR="f39" hR="f28" stAng="f74" swAng="f66"/>
                <a:lnTo>
                  <a:pt x="f107" y="f108"/>
                </a:lnTo>
                <a:lnTo>
                  <a:pt x="f13" y="f7"/>
                </a:lnTo>
                <a:lnTo>
                  <a:pt x="f12" y="f7"/>
                </a:lnTo>
                <a:lnTo>
                  <a:pt x="f109" y="f110"/>
                </a:lnTo>
                <a:close/>
              </a:path>
            </a:pathLst>
          </a:custGeom>
          <a:noFill/>
          <a:ln w="35999" cap="flat">
            <a:solidFill>
              <a:srgbClr val="000000"/>
            </a:solidFill>
            <a:prstDash val="solid"/>
            <a:miter/>
          </a:ln>
        </p:spPr>
        <p:txBody>
          <a:bodyPr vert="horz" wrap="none" lIns="176300" tIns="102847" rIns="176300" bIns="102847" anchor="ctr" anchorCtr="0" compatLnSpc="0">
            <a:noAutofit/>
          </a:bodyPr>
          <a:lstStyle/>
          <a:p>
            <a:pPr hangingPunct="0">
              <a:defRPr sz="1800" b="0" i="0" u="none" strike="noStrike" kern="0" cap="none" spc="0" baseline="0">
                <a:solidFill>
                  <a:srgbClr val="000000"/>
                </a:solidFill>
                <a:uFillTx/>
              </a:defRPr>
            </a:pPr>
            <a:endParaRPr lang="en-US" sz="2939">
              <a:solidFill>
                <a:srgbClr val="000000"/>
              </a:solidFill>
              <a:latin typeface="Arial" pitchFamily="18"/>
              <a:ea typeface="ＭＳ Ｐゴシック" pitchFamily="2"/>
              <a:cs typeface="Arial Unicode MS" pitchFamily="2"/>
            </a:endParaRPr>
          </a:p>
        </p:txBody>
      </p:sp>
      <p:sp>
        <p:nvSpPr>
          <p:cNvPr id="14" name="テキスト ボックス 13">
            <a:extLst>
              <a:ext uri="{FF2B5EF4-FFF2-40B4-BE49-F238E27FC236}">
                <a16:creationId xmlns:a16="http://schemas.microsoft.com/office/drawing/2014/main" id="{30E6ACCE-D631-C65A-6372-45FBD5DDD900}"/>
              </a:ext>
            </a:extLst>
          </p:cNvPr>
          <p:cNvSpPr txBox="1"/>
          <p:nvPr/>
        </p:nvSpPr>
        <p:spPr>
          <a:xfrm>
            <a:off x="610006" y="5104705"/>
            <a:ext cx="13925195" cy="5217134"/>
          </a:xfrm>
          <a:prstGeom prst="rect">
            <a:avLst/>
          </a:prstGeom>
          <a:noFill/>
        </p:spPr>
        <p:txBody>
          <a:bodyPr wrap="square" rtlCol="0">
            <a:spAutoFit/>
          </a:bodyPr>
          <a:lstStyle/>
          <a:p>
            <a:pPr algn="ctr" defTabSz="1492761">
              <a:defRPr sz="1800" b="0" i="0" u="none" strike="noStrike" kern="0" cap="none" spc="0" baseline="0">
                <a:solidFill>
                  <a:srgbClr val="0000CC"/>
                </a:solidFill>
                <a:uFillTx/>
              </a:defRPr>
            </a:pPr>
            <a:r>
              <a:rPr lang="ja-JP" altLang="en-US" sz="8815" kern="0" dirty="0">
                <a:solidFill>
                  <a:srgbClr val="0000CC"/>
                </a:solidFill>
                <a:latin typeface="富士ポップ" panose="040F0709000000000000" pitchFamily="49" charset="-128"/>
                <a:ea typeface="富士ポップ" panose="040F0709000000000000" pitchFamily="49" charset="-128"/>
                <a:cs typeface="Arial Unicode MS" pitchFamily="2"/>
              </a:rPr>
              <a:t>手続きや条件はあるけど</a:t>
            </a:r>
          </a:p>
          <a:p>
            <a:pPr algn="ctr" defTabSz="1492761">
              <a:defRPr sz="1800" b="0" i="0" u="none" strike="noStrike" kern="0" cap="none" spc="0" baseline="0">
                <a:solidFill>
                  <a:srgbClr val="0000CC"/>
                </a:solidFill>
                <a:uFillTx/>
              </a:defRPr>
            </a:pPr>
            <a:r>
              <a:rPr lang="ja-JP" altLang="en-US" sz="8815" kern="0" dirty="0">
                <a:solidFill>
                  <a:srgbClr val="0000CC"/>
                </a:solidFill>
                <a:latin typeface="富士ポップ" panose="040F0709000000000000" pitchFamily="49" charset="-128"/>
                <a:ea typeface="富士ポップ" panose="040F0709000000000000" pitchFamily="49" charset="-128"/>
                <a:cs typeface="Arial Unicode MS" pitchFamily="2"/>
              </a:rPr>
              <a:t>鍼灸は</a:t>
            </a:r>
            <a:r>
              <a:rPr lang="ja-JP" altLang="en-US" sz="15672" kern="0" dirty="0">
                <a:solidFill>
                  <a:srgbClr val="FF0000"/>
                </a:solidFill>
                <a:latin typeface="HGS創英角ﾎﾟｯﾌﾟ体" panose="040B0A00000000000000" pitchFamily="50" charset="-128"/>
                <a:ea typeface="HGS創英角ﾎﾟｯﾌﾟ体" panose="040B0A00000000000000" pitchFamily="50" charset="-128"/>
                <a:cs typeface="Arial Unicode MS" pitchFamily="2"/>
              </a:rPr>
              <a:t>保険</a:t>
            </a:r>
            <a:r>
              <a:rPr lang="ja-JP" altLang="en-US" sz="8815" kern="0" dirty="0">
                <a:solidFill>
                  <a:srgbClr val="0000CC"/>
                </a:solidFill>
                <a:latin typeface="富士ポップ" panose="040F0709000000000000" pitchFamily="49" charset="-128"/>
                <a:ea typeface="富士ポップ" panose="040F0709000000000000" pitchFamily="49" charset="-128"/>
                <a:cs typeface="Arial Unicode MS" pitchFamily="2"/>
              </a:rPr>
              <a:t>で</a:t>
            </a:r>
          </a:p>
          <a:p>
            <a:pPr algn="ctr" defTabSz="1492761">
              <a:defRPr sz="1800" b="0" i="0" u="none" strike="noStrike" kern="0" cap="none" spc="0" baseline="0">
                <a:solidFill>
                  <a:srgbClr val="0000CC"/>
                </a:solidFill>
                <a:uFillTx/>
              </a:defRPr>
            </a:pPr>
            <a:r>
              <a:rPr lang="ja-JP" altLang="en-US" sz="8815" kern="0" dirty="0">
                <a:solidFill>
                  <a:srgbClr val="0000CC"/>
                </a:solidFill>
                <a:latin typeface="富士ポップ" panose="040F0709000000000000" pitchFamily="49" charset="-128"/>
                <a:ea typeface="富士ポップ" panose="040F0709000000000000" pitchFamily="49" charset="-128"/>
                <a:cs typeface="Arial Unicode MS" pitchFamily="2"/>
              </a:rPr>
              <a:t>受診できますよ</a:t>
            </a:r>
          </a:p>
        </p:txBody>
      </p:sp>
    </p:spTree>
    <p:extLst>
      <p:ext uri="{BB962C8B-B14F-4D97-AF65-F5344CB8AC3E}">
        <p14:creationId xmlns:p14="http://schemas.microsoft.com/office/powerpoint/2010/main" val="115588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0" grpId="0" animBg="1"/>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FDA3D39-EC79-EA1C-0525-D4BA7CA390EE}"/>
              </a:ext>
            </a:extLst>
          </p:cNvPr>
          <p:cNvPicPr>
            <a:picLocks noChangeAspect="1"/>
          </p:cNvPicPr>
          <p:nvPr/>
        </p:nvPicPr>
        <p:blipFill>
          <a:blip r:embed="rId2"/>
          <a:stretch>
            <a:fillRect/>
          </a:stretch>
        </p:blipFill>
        <p:spPr>
          <a:xfrm flipH="1">
            <a:off x="96400" y="-244707"/>
            <a:ext cx="4836746" cy="5135311"/>
          </a:xfrm>
          <a:prstGeom prst="rect">
            <a:avLst/>
          </a:prstGeom>
        </p:spPr>
      </p:pic>
      <p:grpSp>
        <p:nvGrpSpPr>
          <p:cNvPr id="18" name="グループ化 17">
            <a:extLst>
              <a:ext uri="{FF2B5EF4-FFF2-40B4-BE49-F238E27FC236}">
                <a16:creationId xmlns:a16="http://schemas.microsoft.com/office/drawing/2014/main" id="{C6EA2F90-F3D2-FB14-B00B-5DCE997864F3}"/>
              </a:ext>
            </a:extLst>
          </p:cNvPr>
          <p:cNvGrpSpPr/>
          <p:nvPr/>
        </p:nvGrpSpPr>
        <p:grpSpPr>
          <a:xfrm>
            <a:off x="148597" y="5620220"/>
            <a:ext cx="7754728" cy="4894596"/>
            <a:chOff x="22300" y="3429000"/>
            <a:chExt cx="4750422" cy="2998351"/>
          </a:xfrm>
        </p:grpSpPr>
        <p:pic>
          <p:nvPicPr>
            <p:cNvPr id="6" name="図 3">
              <a:extLst>
                <a:ext uri="{FF2B5EF4-FFF2-40B4-BE49-F238E27FC236}">
                  <a16:creationId xmlns:a16="http://schemas.microsoft.com/office/drawing/2014/main" id="{F061D3C3-DF14-A468-0AD2-5DFF16CA55C2}"/>
                </a:ext>
              </a:extLst>
            </p:cNvPr>
            <p:cNvPicPr>
              <a:picLocks noChangeAspect="1"/>
            </p:cNvPicPr>
            <p:nvPr/>
          </p:nvPicPr>
          <p:blipFill rotWithShape="1">
            <a:blip r:embed="rId3">
              <a:lum/>
              <a:alphaModFix/>
            </a:blip>
            <a:srcRect l="10947" t="15687" r="38859" b="6094"/>
            <a:stretch/>
          </p:blipFill>
          <p:spPr>
            <a:xfrm>
              <a:off x="22300" y="3429000"/>
              <a:ext cx="1924669" cy="2998351"/>
            </a:xfrm>
            <a:prstGeom prst="rect">
              <a:avLst/>
            </a:prstGeom>
            <a:noFill/>
            <a:ln cap="flat">
              <a:noFill/>
            </a:ln>
          </p:spPr>
        </p:pic>
        <p:sp>
          <p:nvSpPr>
            <p:cNvPr id="7" name="テキスト ボックス 6">
              <a:extLst>
                <a:ext uri="{FF2B5EF4-FFF2-40B4-BE49-F238E27FC236}">
                  <a16:creationId xmlns:a16="http://schemas.microsoft.com/office/drawing/2014/main" id="{5AF1A11A-D140-694A-9995-E2A698579622}"/>
                </a:ext>
              </a:extLst>
            </p:cNvPr>
            <p:cNvSpPr txBox="1"/>
            <p:nvPr/>
          </p:nvSpPr>
          <p:spPr>
            <a:xfrm>
              <a:off x="2147054" y="3911672"/>
              <a:ext cx="2625668" cy="2515679"/>
            </a:xfrm>
            <a:prstGeom prst="rect">
              <a:avLst/>
            </a:prstGeom>
            <a:noFill/>
          </p:spPr>
          <p:txBody>
            <a:bodyPr vert="eaVert" wrap="square" rtlCol="0">
              <a:spAutoFit/>
            </a:bodyPr>
            <a:lstStyle/>
            <a:p>
              <a:pPr algn="dist" defTabSz="1492761">
                <a:defRPr sz="1800" b="0" i="0" u="none" strike="noStrike" kern="0" cap="none" spc="0" baseline="0">
                  <a:solidFill>
                    <a:srgbClr val="0000CC"/>
                  </a:solidFill>
                  <a:uFillTx/>
                </a:defRPr>
              </a:pPr>
              <a:r>
                <a:rPr lang="ja-JP" altLang="en-US" sz="9795" kern="0" dirty="0">
                  <a:solidFill>
                    <a:srgbClr val="0000CC"/>
                  </a:solidFill>
                  <a:latin typeface="富士ポップ" panose="040F0709000000000000" pitchFamily="49" charset="-128"/>
                  <a:ea typeface="富士ポップ" panose="040F0709000000000000" pitchFamily="49" charset="-128"/>
                  <a:cs typeface="Arial Unicode MS" pitchFamily="2"/>
                </a:rPr>
                <a:t>同意書</a:t>
              </a:r>
              <a:endParaRPr lang="en-US" altLang="ja-JP" sz="9795" kern="0" dirty="0">
                <a:solidFill>
                  <a:srgbClr val="0000CC"/>
                </a:solidFill>
                <a:latin typeface="富士ポップ" panose="040F0709000000000000" pitchFamily="49" charset="-128"/>
                <a:ea typeface="富士ポップ" panose="040F0709000000000000" pitchFamily="49" charset="-128"/>
                <a:cs typeface="Arial Unicode MS" pitchFamily="2"/>
              </a:endParaRPr>
            </a:p>
            <a:p>
              <a:pPr defTabSz="1492761">
                <a:defRPr sz="1800" b="0" i="0" u="none" strike="noStrike" kern="0" cap="none" spc="0" baseline="0">
                  <a:solidFill>
                    <a:srgbClr val="0000CC"/>
                  </a:solidFill>
                  <a:uFillTx/>
                </a:defRPr>
              </a:pPr>
              <a:r>
                <a:rPr lang="ja-JP" altLang="en-US" sz="4571" kern="0" dirty="0">
                  <a:solidFill>
                    <a:srgbClr val="0000CC"/>
                  </a:solidFill>
                  <a:latin typeface="富士ポップ" panose="040F0709000000000000" pitchFamily="49" charset="-128"/>
                  <a:ea typeface="富士ポップ" panose="040F0709000000000000" pitchFamily="49" charset="-128"/>
                  <a:cs typeface="Arial Unicode MS" pitchFamily="2"/>
                </a:rPr>
                <a:t>または</a:t>
              </a:r>
              <a:endParaRPr lang="en-US" altLang="ja-JP" sz="4571" kern="0" dirty="0">
                <a:solidFill>
                  <a:srgbClr val="0000CC"/>
                </a:solidFill>
                <a:latin typeface="富士ポップ" panose="040F0709000000000000" pitchFamily="49" charset="-128"/>
                <a:ea typeface="富士ポップ" panose="040F0709000000000000" pitchFamily="49" charset="-128"/>
                <a:cs typeface="Arial Unicode MS" pitchFamily="2"/>
              </a:endParaRPr>
            </a:p>
            <a:p>
              <a:pPr algn="dist" defTabSz="1492761">
                <a:defRPr sz="1800" b="0" i="0" u="none" strike="noStrike" kern="0" cap="none" spc="0" baseline="0">
                  <a:solidFill>
                    <a:srgbClr val="0000CC"/>
                  </a:solidFill>
                  <a:uFillTx/>
                </a:defRPr>
              </a:pPr>
              <a:r>
                <a:rPr lang="ja-JP" altLang="en-US" sz="9795" kern="0" dirty="0">
                  <a:solidFill>
                    <a:srgbClr val="0000CC"/>
                  </a:solidFill>
                  <a:latin typeface="富士ポップ" panose="040F0709000000000000" pitchFamily="49" charset="-128"/>
                  <a:ea typeface="富士ポップ" panose="040F0709000000000000" pitchFamily="49" charset="-128"/>
                  <a:cs typeface="Arial Unicode MS" pitchFamily="2"/>
                </a:rPr>
                <a:t>診断書</a:t>
              </a:r>
              <a:endParaRPr lang="en-US" altLang="ja-JP" sz="9795" kern="0" dirty="0">
                <a:solidFill>
                  <a:srgbClr val="0000CC"/>
                </a:solidFill>
                <a:latin typeface="富士ポップ" panose="040F0709000000000000" pitchFamily="49" charset="-128"/>
                <a:ea typeface="富士ポップ" panose="040F0709000000000000" pitchFamily="49" charset="-128"/>
                <a:cs typeface="Arial Unicode MS" pitchFamily="2"/>
              </a:endParaRPr>
            </a:p>
            <a:p>
              <a:pPr algn="r" defTabSz="1492761">
                <a:defRPr sz="1800" b="0" i="0" u="none" strike="noStrike" kern="0" cap="none" spc="0" baseline="0">
                  <a:solidFill>
                    <a:srgbClr val="0000CC"/>
                  </a:solidFill>
                  <a:uFillTx/>
                </a:defRPr>
              </a:pPr>
              <a:r>
                <a:rPr lang="ja-JP" altLang="en-US" sz="4571" kern="0" dirty="0">
                  <a:solidFill>
                    <a:srgbClr val="0000CC"/>
                  </a:solidFill>
                  <a:latin typeface="富士ポップ" panose="040F0709000000000000" pitchFamily="49" charset="-128"/>
                  <a:ea typeface="富士ポップ" panose="040F0709000000000000" pitchFamily="49" charset="-128"/>
                  <a:cs typeface="Arial Unicode MS" pitchFamily="2"/>
                </a:rPr>
                <a:t>が必要ですね</a:t>
              </a:r>
            </a:p>
          </p:txBody>
        </p:sp>
      </p:grpSp>
      <p:grpSp>
        <p:nvGrpSpPr>
          <p:cNvPr id="19" name="グループ化 18">
            <a:extLst>
              <a:ext uri="{FF2B5EF4-FFF2-40B4-BE49-F238E27FC236}">
                <a16:creationId xmlns:a16="http://schemas.microsoft.com/office/drawing/2014/main" id="{18F0F926-D0B5-9B90-EA0D-E2A5E24AC415}"/>
              </a:ext>
            </a:extLst>
          </p:cNvPr>
          <p:cNvGrpSpPr/>
          <p:nvPr/>
        </p:nvGrpSpPr>
        <p:grpSpPr>
          <a:xfrm>
            <a:off x="11467385" y="6326325"/>
            <a:ext cx="7217628" cy="4319234"/>
            <a:chOff x="7342763" y="3941091"/>
            <a:chExt cx="4421404" cy="2645893"/>
          </a:xfrm>
        </p:grpSpPr>
        <p:sp>
          <p:nvSpPr>
            <p:cNvPr id="5" name="テキスト ボックス 4">
              <a:extLst>
                <a:ext uri="{FF2B5EF4-FFF2-40B4-BE49-F238E27FC236}">
                  <a16:creationId xmlns:a16="http://schemas.microsoft.com/office/drawing/2014/main" id="{6CE96BEC-1F34-7BD3-A306-E993C8649442}"/>
                </a:ext>
              </a:extLst>
            </p:cNvPr>
            <p:cNvSpPr txBox="1"/>
            <p:nvPr/>
          </p:nvSpPr>
          <p:spPr>
            <a:xfrm>
              <a:off x="7342763" y="4466510"/>
              <a:ext cx="3147400" cy="887547"/>
            </a:xfrm>
            <a:prstGeom prst="rect">
              <a:avLst/>
            </a:prstGeom>
            <a:noFill/>
          </p:spPr>
          <p:txBody>
            <a:bodyPr wrap="square" rtlCol="0">
              <a:spAutoFit/>
            </a:bodyPr>
            <a:lstStyle/>
            <a:p>
              <a:pPr algn="ctr" defTabSz="1492761">
                <a:defRPr sz="1800" b="0" i="0" u="none" strike="noStrike" kern="0" cap="none" spc="0" baseline="0">
                  <a:solidFill>
                    <a:srgbClr val="0000CC"/>
                  </a:solidFill>
                  <a:uFillTx/>
                </a:defRPr>
              </a:pPr>
              <a:r>
                <a:rPr lang="ja-JP" altLang="en-US" sz="8815" kern="0" dirty="0">
                  <a:solidFill>
                    <a:srgbClr val="0000CC"/>
                  </a:solidFill>
                  <a:latin typeface="富士ポップ" panose="040F0709000000000000" pitchFamily="49" charset="-128"/>
                  <a:ea typeface="富士ポップ" panose="040F0709000000000000" pitchFamily="49" charset="-128"/>
                  <a:cs typeface="Arial Unicode MS" pitchFamily="2"/>
                </a:rPr>
                <a:t>へぇ～</a:t>
              </a:r>
              <a:endParaRPr lang="en-US" altLang="ja-JP" sz="8815" kern="0" dirty="0">
                <a:solidFill>
                  <a:srgbClr val="0000CC"/>
                </a:solidFill>
                <a:latin typeface="富士ポップ" panose="040F0709000000000000" pitchFamily="49" charset="-128"/>
                <a:ea typeface="富士ポップ" panose="040F0709000000000000" pitchFamily="49" charset="-128"/>
                <a:cs typeface="Arial Unicode MS" pitchFamily="2"/>
              </a:endParaRPr>
            </a:p>
          </p:txBody>
        </p:sp>
        <p:pic>
          <p:nvPicPr>
            <p:cNvPr id="8" name="図 7">
              <a:extLst>
                <a:ext uri="{FF2B5EF4-FFF2-40B4-BE49-F238E27FC236}">
                  <a16:creationId xmlns:a16="http://schemas.microsoft.com/office/drawing/2014/main" id="{8F1CCB5F-9B3D-4991-3A2B-4AD97A82AAB4}"/>
                </a:ext>
              </a:extLst>
            </p:cNvPr>
            <p:cNvPicPr>
              <a:picLocks noChangeAspect="1"/>
            </p:cNvPicPr>
            <p:nvPr/>
          </p:nvPicPr>
          <p:blipFill>
            <a:blip r:embed="rId4"/>
            <a:stretch>
              <a:fillRect/>
            </a:stretch>
          </p:blipFill>
          <p:spPr>
            <a:xfrm flipH="1">
              <a:off x="10044946" y="3941091"/>
              <a:ext cx="1719221" cy="2645893"/>
            </a:xfrm>
            <a:prstGeom prst="rect">
              <a:avLst/>
            </a:prstGeom>
          </p:spPr>
        </p:pic>
      </p:grpSp>
      <p:grpSp>
        <p:nvGrpSpPr>
          <p:cNvPr id="17" name="グループ化 16">
            <a:extLst>
              <a:ext uri="{FF2B5EF4-FFF2-40B4-BE49-F238E27FC236}">
                <a16:creationId xmlns:a16="http://schemas.microsoft.com/office/drawing/2014/main" id="{4726FB25-E6A0-B945-3B3D-02AE6B310D5F}"/>
              </a:ext>
            </a:extLst>
          </p:cNvPr>
          <p:cNvGrpSpPr/>
          <p:nvPr/>
        </p:nvGrpSpPr>
        <p:grpSpPr>
          <a:xfrm>
            <a:off x="4869040" y="312592"/>
            <a:ext cx="10594546" cy="5667394"/>
            <a:chOff x="3300722" y="257175"/>
            <a:chExt cx="6490049" cy="3471755"/>
          </a:xfrm>
        </p:grpSpPr>
        <p:sp>
          <p:nvSpPr>
            <p:cNvPr id="4" name="フリーフォーム: 図形 7">
              <a:extLst>
                <a:ext uri="{FF2B5EF4-FFF2-40B4-BE49-F238E27FC236}">
                  <a16:creationId xmlns:a16="http://schemas.microsoft.com/office/drawing/2014/main" id="{AAE1F661-E231-C461-B4AC-43449F06E411}"/>
                </a:ext>
              </a:extLst>
            </p:cNvPr>
            <p:cNvSpPr/>
            <p:nvPr/>
          </p:nvSpPr>
          <p:spPr>
            <a:xfrm>
              <a:off x="3339993" y="312610"/>
              <a:ext cx="6450778" cy="3416320"/>
            </a:xfrm>
            <a:custGeom>
              <a:avLst>
                <a:gd name="f0" fmla="val -1703"/>
                <a:gd name="f1" fmla="val 7289"/>
              </a:avLst>
              <a:gdLst>
                <a:gd name="f2" fmla="val 10800000"/>
                <a:gd name="f3" fmla="val 5400000"/>
                <a:gd name="f4" fmla="val 16200000"/>
                <a:gd name="f5" fmla="val w"/>
                <a:gd name="f6" fmla="val h"/>
                <a:gd name="f7" fmla="val 0"/>
                <a:gd name="f8" fmla="val 21600"/>
                <a:gd name="f9" fmla="+- 0 0 1"/>
                <a:gd name="f10" fmla="val 2147483647"/>
                <a:gd name="f11" fmla="val 3590"/>
                <a:gd name="f12" fmla="val 8970"/>
                <a:gd name="f13" fmla="val 12630"/>
                <a:gd name="f14" fmla="val 18010"/>
                <a:gd name="f15" fmla="val -2147483647"/>
                <a:gd name="f16" fmla="*/ f5 1 21600"/>
                <a:gd name="f17" fmla="*/ f6 1 21600"/>
                <a:gd name="f18" fmla="+- 0 0 f11"/>
                <a:gd name="f19" fmla="+- 3590 0 f7"/>
                <a:gd name="f20" fmla="+- 0 0 f3"/>
                <a:gd name="f21" fmla="+- 21600 0 f14"/>
                <a:gd name="f22" fmla="+- 18010 0 f8"/>
                <a:gd name="f23" fmla="+- f8 0 f7"/>
                <a:gd name="f24" fmla="pin -2147483647 f0 2147483647"/>
                <a:gd name="f25" fmla="pin -2147483647 f1 2147483647"/>
                <a:gd name="f26" fmla="val f24"/>
                <a:gd name="f27" fmla="val f25"/>
                <a:gd name="f28" fmla="abs f18"/>
                <a:gd name="f29" fmla="abs f19"/>
                <a:gd name="f30" fmla="?: f18 f20 f3"/>
                <a:gd name="f31" fmla="?: f18 f3 f20"/>
                <a:gd name="f32" fmla="?: f18 f4 f3"/>
                <a:gd name="f33" fmla="?: f18 f3 f4"/>
                <a:gd name="f34" fmla="abs f21"/>
                <a:gd name="f35" fmla="?: f19 f20 f3"/>
                <a:gd name="f36" fmla="?: f19 f3 f20"/>
                <a:gd name="f37" fmla="?: f21 0 f2"/>
                <a:gd name="f38" fmla="?: f21 f2 0"/>
                <a:gd name="f39" fmla="abs f22"/>
                <a:gd name="f40" fmla="?: f21 f20 f3"/>
                <a:gd name="f41" fmla="?: f21 f3 f20"/>
                <a:gd name="f42" fmla="?: f21 f4 f3"/>
                <a:gd name="f43" fmla="?: f21 f3 f4"/>
                <a:gd name="f44" fmla="?: f22 f20 f3"/>
                <a:gd name="f45" fmla="?: f22 f3 f20"/>
                <a:gd name="f46" fmla="?: f18 0 f2"/>
                <a:gd name="f47" fmla="?: f18 f2 0"/>
                <a:gd name="f48" fmla="*/ f23 1 21600"/>
                <a:gd name="f49" fmla="*/ f24 f16 1"/>
                <a:gd name="f50" fmla="*/ f25 f17 1"/>
                <a:gd name="f51" fmla="+- f26 0 10800"/>
                <a:gd name="f52" fmla="+- f27 0 10800"/>
                <a:gd name="f53" fmla="+- f27 0 21600"/>
                <a:gd name="f54" fmla="+- f26 0 21600"/>
                <a:gd name="f55" fmla="?: f18 f33 f32"/>
                <a:gd name="f56" fmla="?: f18 f32 f33"/>
                <a:gd name="f57" fmla="?: f19 f31 f30"/>
                <a:gd name="f58" fmla="?: f19 f38 f37"/>
                <a:gd name="f59" fmla="?: f19 f37 f38"/>
                <a:gd name="f60" fmla="?: f21 f35 f36"/>
                <a:gd name="f61" fmla="?: f21 f43 f42"/>
                <a:gd name="f62" fmla="?: f21 f42 f43"/>
                <a:gd name="f63" fmla="?: f22 f41 f40"/>
                <a:gd name="f64" fmla="?: f22 f47 f46"/>
                <a:gd name="f65" fmla="?: f22 f46 f47"/>
                <a:gd name="f66" fmla="?: f18 f44 f45"/>
                <a:gd name="f67" fmla="*/ 800 f48 1"/>
                <a:gd name="f68" fmla="*/ 20800 f48 1"/>
                <a:gd name="f69" fmla="abs f51"/>
                <a:gd name="f70" fmla="abs f52"/>
                <a:gd name="f71" fmla="?: f19 f56 f55"/>
                <a:gd name="f72" fmla="?: f21 f58 f59"/>
                <a:gd name="f73" fmla="?: f22 f62 f61"/>
                <a:gd name="f74" fmla="?: f18 f64 f65"/>
                <a:gd name="f75" fmla="*/ f67 1 f48"/>
                <a:gd name="f76" fmla="*/ f68 1 f48"/>
                <a:gd name="f77" fmla="+- f69 0 f70"/>
                <a:gd name="f78" fmla="+- f70 0 f69"/>
                <a:gd name="f79" fmla="*/ f75 f16 1"/>
                <a:gd name="f80" fmla="*/ f76 f16 1"/>
                <a:gd name="f81" fmla="*/ f76 f17 1"/>
                <a:gd name="f82" fmla="*/ f75 f17 1"/>
                <a:gd name="f83" fmla="?: f52 f9 f77"/>
                <a:gd name="f84" fmla="?: f52 f77 f9"/>
                <a:gd name="f85" fmla="?: f51 f9 f78"/>
                <a:gd name="f86" fmla="?: f51 f78 f9"/>
                <a:gd name="f87" fmla="?: f26 f9 f83"/>
                <a:gd name="f88" fmla="?: f26 f9 f84"/>
                <a:gd name="f89" fmla="?: f53 f85 f9"/>
                <a:gd name="f90" fmla="?: f53 f86 f9"/>
                <a:gd name="f91" fmla="?: f54 f84 f9"/>
                <a:gd name="f92" fmla="?: f54 f83 f9"/>
                <a:gd name="f93" fmla="?: f27 f9 f86"/>
                <a:gd name="f94" fmla="?: f27 f9 f85"/>
                <a:gd name="f95" fmla="?: f87 f26 0"/>
                <a:gd name="f96" fmla="?: f87 f27 6280"/>
                <a:gd name="f97" fmla="?: f88 f26 0"/>
                <a:gd name="f98" fmla="?: f88 f27 15320"/>
                <a:gd name="f99" fmla="?: f89 f26 6280"/>
                <a:gd name="f100" fmla="?: f89 f27 21600"/>
                <a:gd name="f101" fmla="?: f90 f26 15320"/>
                <a:gd name="f102" fmla="?: f90 f27 21600"/>
                <a:gd name="f103" fmla="?: f91 f26 21600"/>
                <a:gd name="f104" fmla="?: f91 f27 15320"/>
                <a:gd name="f105" fmla="?: f92 f26 21600"/>
                <a:gd name="f106" fmla="?: f92 f27 6280"/>
                <a:gd name="f107" fmla="?: f93 f26 15320"/>
                <a:gd name="f108" fmla="?: f93 f27 0"/>
                <a:gd name="f109" fmla="?: f94 f26 6280"/>
                <a:gd name="f110" fmla="?: f94 f27 0"/>
              </a:gdLst>
              <a:ahLst>
                <a:ahXY gdRefX="f0" minX="f15" maxX="f10" gdRefY="f1" minY="f15" maxY="f10">
                  <a:pos x="f49" y="f50"/>
                </a:ahXY>
              </a:ahLst>
              <a:cxnLst>
                <a:cxn ang="3cd4">
                  <a:pos x="hc" y="t"/>
                </a:cxn>
                <a:cxn ang="0">
                  <a:pos x="r" y="vc"/>
                </a:cxn>
                <a:cxn ang="cd4">
                  <a:pos x="hc" y="b"/>
                </a:cxn>
                <a:cxn ang="cd2">
                  <a:pos x="l" y="vc"/>
                </a:cxn>
              </a:cxnLst>
              <a:rect l="f79" t="f82" r="f80" b="f81"/>
              <a:pathLst>
                <a:path w="21600" h="21600">
                  <a:moveTo>
                    <a:pt x="f11" y="f7"/>
                  </a:moveTo>
                  <a:arcTo wR="f28" hR="f29" stAng="f71" swAng="f57"/>
                  <a:lnTo>
                    <a:pt x="f95" y="f96"/>
                  </a:lnTo>
                  <a:lnTo>
                    <a:pt x="f7" y="f12"/>
                  </a:lnTo>
                  <a:lnTo>
                    <a:pt x="f7" y="f13"/>
                  </a:lnTo>
                  <a:lnTo>
                    <a:pt x="f97" y="f98"/>
                  </a:lnTo>
                  <a:lnTo>
                    <a:pt x="f7" y="f14"/>
                  </a:lnTo>
                  <a:arcTo wR="f29" hR="f34" stAng="f72" swAng="f60"/>
                  <a:lnTo>
                    <a:pt x="f99" y="f100"/>
                  </a:lnTo>
                  <a:lnTo>
                    <a:pt x="f12" y="f8"/>
                  </a:lnTo>
                  <a:lnTo>
                    <a:pt x="f13" y="f8"/>
                  </a:lnTo>
                  <a:lnTo>
                    <a:pt x="f101" y="f102"/>
                  </a:lnTo>
                  <a:lnTo>
                    <a:pt x="f14" y="f8"/>
                  </a:lnTo>
                  <a:arcTo wR="f34" hR="f39" stAng="f73" swAng="f63"/>
                  <a:lnTo>
                    <a:pt x="f103" y="f104"/>
                  </a:lnTo>
                  <a:lnTo>
                    <a:pt x="f8" y="f13"/>
                  </a:lnTo>
                  <a:lnTo>
                    <a:pt x="f8" y="f12"/>
                  </a:lnTo>
                  <a:lnTo>
                    <a:pt x="f105" y="f106"/>
                  </a:lnTo>
                  <a:lnTo>
                    <a:pt x="f8" y="f11"/>
                  </a:lnTo>
                  <a:arcTo wR="f39" hR="f28" stAng="f74" swAng="f66"/>
                  <a:lnTo>
                    <a:pt x="f107" y="f108"/>
                  </a:lnTo>
                  <a:lnTo>
                    <a:pt x="f13" y="f7"/>
                  </a:lnTo>
                  <a:lnTo>
                    <a:pt x="f12" y="f7"/>
                  </a:lnTo>
                  <a:lnTo>
                    <a:pt x="f109" y="f110"/>
                  </a:lnTo>
                  <a:close/>
                </a:path>
              </a:pathLst>
            </a:custGeom>
            <a:noFill/>
            <a:ln w="35999" cap="flat">
              <a:solidFill>
                <a:srgbClr val="000000"/>
              </a:solidFill>
              <a:prstDash val="solid"/>
              <a:miter/>
            </a:ln>
          </p:spPr>
          <p:txBody>
            <a:bodyPr vert="horz" wrap="none" lIns="176300" tIns="102847" rIns="176300" bIns="102847" anchor="ctr" anchorCtr="0" compatLnSpc="0">
              <a:noAutofit/>
            </a:bodyPr>
            <a:lstStyle/>
            <a:p>
              <a:pPr hangingPunct="0">
                <a:defRPr sz="1800" b="0" i="0" u="none" strike="noStrike" kern="0" cap="none" spc="0" baseline="0">
                  <a:solidFill>
                    <a:srgbClr val="000000"/>
                  </a:solidFill>
                  <a:uFillTx/>
                </a:defRPr>
              </a:pPr>
              <a:endParaRPr lang="en-US" sz="2939">
                <a:solidFill>
                  <a:srgbClr val="000000"/>
                </a:solidFill>
                <a:latin typeface="Arial" pitchFamily="18"/>
                <a:ea typeface="ＭＳ Ｐゴシック" pitchFamily="2"/>
                <a:cs typeface="Arial Unicode MS" pitchFamily="2"/>
              </a:endParaRPr>
            </a:p>
          </p:txBody>
        </p:sp>
        <p:sp>
          <p:nvSpPr>
            <p:cNvPr id="9" name="テキスト ボックス 8">
              <a:extLst>
                <a:ext uri="{FF2B5EF4-FFF2-40B4-BE49-F238E27FC236}">
                  <a16:creationId xmlns:a16="http://schemas.microsoft.com/office/drawing/2014/main" id="{6FE6F192-82DF-9E77-9A5F-D527643F635F}"/>
                </a:ext>
              </a:extLst>
            </p:cNvPr>
            <p:cNvSpPr txBox="1"/>
            <p:nvPr/>
          </p:nvSpPr>
          <p:spPr>
            <a:xfrm>
              <a:off x="3300722" y="257175"/>
              <a:ext cx="6450778" cy="3195933"/>
            </a:xfrm>
            <a:prstGeom prst="rect">
              <a:avLst/>
            </a:prstGeom>
            <a:noFill/>
          </p:spPr>
          <p:txBody>
            <a:bodyPr wrap="square" rtlCol="0">
              <a:spAutoFit/>
            </a:bodyPr>
            <a:lstStyle/>
            <a:p>
              <a:pPr algn="ctr" defTabSz="1492761">
                <a:defRPr sz="1800" b="0" i="0" u="none" strike="noStrike" kern="0" cap="none" spc="0" baseline="0">
                  <a:solidFill>
                    <a:srgbClr val="0000CC"/>
                  </a:solidFill>
                  <a:uFillTx/>
                </a:defRPr>
              </a:pPr>
              <a:r>
                <a:rPr lang="ja-JP" altLang="en-US" sz="8815" kern="0" dirty="0">
                  <a:solidFill>
                    <a:srgbClr val="0000CC"/>
                  </a:solidFill>
                  <a:latin typeface="富士ポップ" panose="040F0709000000000000" pitchFamily="49" charset="-128"/>
                  <a:ea typeface="富士ポップ" panose="040F0709000000000000" pitchFamily="49" charset="-128"/>
                  <a:cs typeface="Arial Unicode MS" pitchFamily="2"/>
                </a:rPr>
                <a:t>まずね</a:t>
              </a:r>
              <a:endParaRPr lang="en-US" altLang="ja-JP" sz="8815" kern="0" dirty="0">
                <a:solidFill>
                  <a:srgbClr val="0000CC"/>
                </a:solidFill>
                <a:latin typeface="富士ポップ" panose="040F0709000000000000" pitchFamily="49" charset="-128"/>
                <a:ea typeface="富士ポップ" panose="040F0709000000000000" pitchFamily="49" charset="-128"/>
                <a:cs typeface="Arial Unicode MS" pitchFamily="2"/>
              </a:endParaRPr>
            </a:p>
            <a:p>
              <a:pPr algn="ctr" defTabSz="1492761">
                <a:defRPr sz="1800" b="0" i="0" u="none" strike="noStrike" kern="0" cap="none" spc="0" baseline="0">
                  <a:solidFill>
                    <a:srgbClr val="0000CC"/>
                  </a:solidFill>
                  <a:uFillTx/>
                </a:defRPr>
              </a:pPr>
              <a:r>
                <a:rPr lang="ja-JP" altLang="en-US" sz="15672" kern="0" dirty="0">
                  <a:solidFill>
                    <a:srgbClr val="FF0000"/>
                  </a:solidFill>
                  <a:latin typeface="HGS創英角ﾎﾟｯﾌﾟ体" panose="040B0A00000000000000" pitchFamily="50" charset="-128"/>
                  <a:ea typeface="HGS創英角ﾎﾟｯﾌﾟ体" panose="040B0A00000000000000" pitchFamily="50" charset="-128"/>
                  <a:cs typeface="Arial Unicode MS" pitchFamily="2"/>
                </a:rPr>
                <a:t>医師の同意</a:t>
              </a:r>
              <a:endParaRPr lang="en-US" altLang="ja-JP" sz="8815" kern="0" dirty="0">
                <a:solidFill>
                  <a:srgbClr val="FF0000"/>
                </a:solidFill>
                <a:latin typeface="HGS創英角ﾎﾟｯﾌﾟ体" panose="040B0A00000000000000" pitchFamily="50" charset="-128"/>
                <a:ea typeface="HGS創英角ﾎﾟｯﾌﾟ体" panose="040B0A00000000000000" pitchFamily="50" charset="-128"/>
                <a:cs typeface="Arial Unicode MS" pitchFamily="2"/>
              </a:endParaRPr>
            </a:p>
            <a:p>
              <a:pPr algn="ctr" defTabSz="1492761">
                <a:defRPr sz="1800" b="0" i="0" u="none" strike="noStrike" kern="0" cap="none" spc="0" baseline="0">
                  <a:solidFill>
                    <a:srgbClr val="0000CC"/>
                  </a:solidFill>
                  <a:uFillTx/>
                </a:defRPr>
              </a:pPr>
              <a:r>
                <a:rPr lang="ja-JP" altLang="en-US" sz="8815" kern="0" dirty="0">
                  <a:solidFill>
                    <a:srgbClr val="0000CC"/>
                  </a:solidFill>
                  <a:latin typeface="富士ポップ" panose="040F0709000000000000" pitchFamily="49" charset="-128"/>
                  <a:ea typeface="富士ポップ" panose="040F0709000000000000" pitchFamily="49" charset="-128"/>
                  <a:cs typeface="Arial Unicode MS" pitchFamily="2"/>
                </a:rPr>
                <a:t>をしてもらうねん</a:t>
              </a:r>
            </a:p>
          </p:txBody>
        </p:sp>
      </p:grpSp>
      <p:grpSp>
        <p:nvGrpSpPr>
          <p:cNvPr id="14" name="グループ化 13">
            <a:extLst>
              <a:ext uri="{FF2B5EF4-FFF2-40B4-BE49-F238E27FC236}">
                <a16:creationId xmlns:a16="http://schemas.microsoft.com/office/drawing/2014/main" id="{CB3366EF-7371-D894-1F2F-E4133183DC62}"/>
              </a:ext>
            </a:extLst>
          </p:cNvPr>
          <p:cNvGrpSpPr/>
          <p:nvPr/>
        </p:nvGrpSpPr>
        <p:grpSpPr>
          <a:xfrm>
            <a:off x="5210655" y="4420953"/>
            <a:ext cx="13557210" cy="8540704"/>
            <a:chOff x="2782228" y="1776841"/>
            <a:chExt cx="8304930" cy="5231898"/>
          </a:xfrm>
        </p:grpSpPr>
        <p:pic>
          <p:nvPicPr>
            <p:cNvPr id="15" name="図 14">
              <a:extLst>
                <a:ext uri="{FF2B5EF4-FFF2-40B4-BE49-F238E27FC236}">
                  <a16:creationId xmlns:a16="http://schemas.microsoft.com/office/drawing/2014/main" id="{684F80BB-1640-D402-177A-C62FAAB565A4}"/>
                </a:ext>
              </a:extLst>
            </p:cNvPr>
            <p:cNvPicPr>
              <a:picLocks noChangeAspect="1"/>
            </p:cNvPicPr>
            <p:nvPr/>
          </p:nvPicPr>
          <p:blipFill>
            <a:blip r:embed="rId5"/>
            <a:stretch>
              <a:fillRect/>
            </a:stretch>
          </p:blipFill>
          <p:spPr>
            <a:xfrm>
              <a:off x="7148801" y="1776841"/>
              <a:ext cx="3938357" cy="3938357"/>
            </a:xfrm>
            <a:prstGeom prst="rect">
              <a:avLst/>
            </a:prstGeom>
          </p:spPr>
        </p:pic>
        <p:pic>
          <p:nvPicPr>
            <p:cNvPr id="16" name="図 15">
              <a:extLst>
                <a:ext uri="{FF2B5EF4-FFF2-40B4-BE49-F238E27FC236}">
                  <a16:creationId xmlns:a16="http://schemas.microsoft.com/office/drawing/2014/main" id="{3858C38E-2CC8-F029-5EC8-79C294CCB2B4}"/>
                </a:ext>
              </a:extLst>
            </p:cNvPr>
            <p:cNvPicPr>
              <a:picLocks noChangeAspect="1"/>
            </p:cNvPicPr>
            <p:nvPr/>
          </p:nvPicPr>
          <p:blipFill>
            <a:blip r:embed="rId6"/>
            <a:stretch>
              <a:fillRect/>
            </a:stretch>
          </p:blipFill>
          <p:spPr>
            <a:xfrm>
              <a:off x="2782228" y="2436343"/>
              <a:ext cx="6895174" cy="4572396"/>
            </a:xfrm>
            <a:prstGeom prst="rect">
              <a:avLst/>
            </a:prstGeom>
          </p:spPr>
        </p:pic>
      </p:grpSp>
    </p:spTree>
    <p:extLst>
      <p:ext uri="{BB962C8B-B14F-4D97-AF65-F5344CB8AC3E}">
        <p14:creationId xmlns:p14="http://schemas.microsoft.com/office/powerpoint/2010/main" val="241101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4322C89-29BD-99C0-DB47-024DE526A89B}"/>
              </a:ext>
            </a:extLst>
          </p:cNvPr>
          <p:cNvPicPr>
            <a:picLocks noChangeAspect="1"/>
          </p:cNvPicPr>
          <p:nvPr/>
        </p:nvPicPr>
        <p:blipFill>
          <a:blip r:embed="rId2"/>
          <a:stretch>
            <a:fillRect/>
          </a:stretch>
        </p:blipFill>
        <p:spPr>
          <a:xfrm>
            <a:off x="-519157" y="3078400"/>
            <a:ext cx="4836746" cy="5135311"/>
          </a:xfrm>
          <a:prstGeom prst="rect">
            <a:avLst/>
          </a:prstGeom>
        </p:spPr>
      </p:pic>
      <p:sp>
        <p:nvSpPr>
          <p:cNvPr id="6" name="テキスト ボックス 5">
            <a:extLst>
              <a:ext uri="{FF2B5EF4-FFF2-40B4-BE49-F238E27FC236}">
                <a16:creationId xmlns:a16="http://schemas.microsoft.com/office/drawing/2014/main" id="{C75FB8E0-8467-B6B1-320F-9FAC332B7405}"/>
              </a:ext>
            </a:extLst>
          </p:cNvPr>
          <p:cNvSpPr txBox="1"/>
          <p:nvPr/>
        </p:nvSpPr>
        <p:spPr>
          <a:xfrm>
            <a:off x="-391731" y="312590"/>
            <a:ext cx="19477824" cy="5719643"/>
          </a:xfrm>
          <a:prstGeom prst="rect">
            <a:avLst/>
          </a:prstGeom>
          <a:noFill/>
        </p:spPr>
        <p:txBody>
          <a:bodyPr wrap="square" rtlCol="0">
            <a:spAutoFit/>
          </a:bodyPr>
          <a:lstStyle/>
          <a:p>
            <a:pPr algn="ctr" defTabSz="1492761">
              <a:defRPr sz="1800" b="0" i="0" u="none" strike="noStrike" kern="0" cap="none" spc="0" baseline="0">
                <a:solidFill>
                  <a:srgbClr val="0000CC"/>
                </a:solidFill>
                <a:uFillTx/>
              </a:defRPr>
            </a:pPr>
            <a:r>
              <a:rPr lang="ja-JP" altLang="en-US" sz="7836" kern="0" dirty="0">
                <a:solidFill>
                  <a:srgbClr val="0000FF"/>
                </a:solidFill>
                <a:latin typeface="HGS創英角ﾎﾟｯﾌﾟ体" panose="040B0A00000000000000" pitchFamily="50" charset="-128"/>
                <a:ea typeface="HGS創英角ﾎﾟｯﾌﾟ体" panose="040B0A00000000000000" pitchFamily="50" charset="-128"/>
                <a:cs typeface="Arial Unicode MS" pitchFamily="2"/>
              </a:rPr>
              <a:t>保険の適用条件が</a:t>
            </a:r>
            <a:br>
              <a:rPr lang="en-US" altLang="ja-JP" sz="7836" kern="0" dirty="0">
                <a:solidFill>
                  <a:srgbClr val="FF0000"/>
                </a:solidFill>
                <a:latin typeface="HGS創英角ﾎﾟｯﾌﾟ体" panose="040B0A00000000000000" pitchFamily="50" charset="-128"/>
                <a:ea typeface="HGS創英角ﾎﾟｯﾌﾟ体" panose="040B0A00000000000000" pitchFamily="50" charset="-128"/>
                <a:cs typeface="Arial Unicode MS" pitchFamily="2"/>
              </a:rPr>
            </a:br>
            <a:r>
              <a:rPr lang="ja-JP" altLang="en-US" sz="14366" kern="0" dirty="0">
                <a:solidFill>
                  <a:srgbClr val="FF0000"/>
                </a:solidFill>
                <a:latin typeface="HGS創英角ﾎﾟｯﾌﾟ体" panose="040B0A00000000000000" pitchFamily="50" charset="-128"/>
                <a:ea typeface="HGS創英角ﾎﾟｯﾌﾟ体" panose="040B0A00000000000000" pitchFamily="50" charset="-128"/>
                <a:cs typeface="Arial Unicode MS" pitchFamily="2"/>
              </a:rPr>
              <a:t>医師による適当な治療手段がないもの</a:t>
            </a:r>
            <a:endParaRPr lang="en-US" altLang="ja-JP" sz="7836" kern="0" dirty="0">
              <a:solidFill>
                <a:srgbClr val="FF0000"/>
              </a:solidFill>
              <a:latin typeface="HGS創英角ﾎﾟｯﾌﾟ体" panose="040B0A00000000000000" pitchFamily="50" charset="-128"/>
              <a:ea typeface="HGS創英角ﾎﾟｯﾌﾟ体" panose="040B0A00000000000000" pitchFamily="50" charset="-128"/>
              <a:cs typeface="Arial Unicode MS" pitchFamily="2"/>
            </a:endParaRPr>
          </a:p>
        </p:txBody>
      </p:sp>
      <p:pic>
        <p:nvPicPr>
          <p:cNvPr id="4" name="図 3">
            <a:extLst>
              <a:ext uri="{FF2B5EF4-FFF2-40B4-BE49-F238E27FC236}">
                <a16:creationId xmlns:a16="http://schemas.microsoft.com/office/drawing/2014/main" id="{464E73C2-CF1F-0FA8-1A9E-A25C06BC9D31}"/>
              </a:ext>
            </a:extLst>
          </p:cNvPr>
          <p:cNvPicPr>
            <a:picLocks noChangeAspect="1"/>
          </p:cNvPicPr>
          <p:nvPr/>
        </p:nvPicPr>
        <p:blipFill>
          <a:blip r:embed="rId3"/>
          <a:stretch>
            <a:fillRect/>
          </a:stretch>
        </p:blipFill>
        <p:spPr>
          <a:xfrm>
            <a:off x="9631552" y="5271952"/>
            <a:ext cx="9454543" cy="5662774"/>
          </a:xfrm>
          <a:prstGeom prst="rect">
            <a:avLst/>
          </a:prstGeom>
        </p:spPr>
      </p:pic>
      <p:pic>
        <p:nvPicPr>
          <p:cNvPr id="3" name="図 2">
            <a:extLst>
              <a:ext uri="{FF2B5EF4-FFF2-40B4-BE49-F238E27FC236}">
                <a16:creationId xmlns:a16="http://schemas.microsoft.com/office/drawing/2014/main" id="{AE090E55-79E3-D6B5-279B-C47B8FBF9D1F}"/>
              </a:ext>
            </a:extLst>
          </p:cNvPr>
          <p:cNvPicPr>
            <a:picLocks noChangeAspect="1"/>
          </p:cNvPicPr>
          <p:nvPr/>
        </p:nvPicPr>
        <p:blipFill>
          <a:blip r:embed="rId4"/>
          <a:stretch>
            <a:fillRect/>
          </a:stretch>
        </p:blipFill>
        <p:spPr>
          <a:xfrm>
            <a:off x="2066762" y="4188155"/>
            <a:ext cx="16900964" cy="9037837"/>
          </a:xfrm>
          <a:prstGeom prst="rect">
            <a:avLst/>
          </a:prstGeom>
        </p:spPr>
      </p:pic>
    </p:spTree>
    <p:extLst>
      <p:ext uri="{BB962C8B-B14F-4D97-AF65-F5344CB8AC3E}">
        <p14:creationId xmlns:p14="http://schemas.microsoft.com/office/powerpoint/2010/main" val="82512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挿絵 が含まれている画像&#10;&#10;自動的に生成された説明">
            <a:extLst>
              <a:ext uri="{FF2B5EF4-FFF2-40B4-BE49-F238E27FC236}">
                <a16:creationId xmlns:a16="http://schemas.microsoft.com/office/drawing/2014/main" id="{0AE4C1AB-4D5E-BB55-BA8A-39C4361B1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695670" y="5409134"/>
            <a:ext cx="5416513" cy="5416513"/>
          </a:xfrm>
          <a:prstGeom prst="rect">
            <a:avLst/>
          </a:prstGeom>
        </p:spPr>
      </p:pic>
      <p:pic>
        <p:nvPicPr>
          <p:cNvPr id="3" name="図 2" descr="挿絵 が含まれている画像&#10;&#10;自動的に生成された説明">
            <a:extLst>
              <a:ext uri="{FF2B5EF4-FFF2-40B4-BE49-F238E27FC236}">
                <a16:creationId xmlns:a16="http://schemas.microsoft.com/office/drawing/2014/main" id="{B18AA91C-644B-6189-120E-FADAD5D3C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62" y="6183405"/>
            <a:ext cx="4642242" cy="4642242"/>
          </a:xfrm>
          <a:prstGeom prst="rect">
            <a:avLst/>
          </a:prstGeom>
        </p:spPr>
      </p:pic>
      <p:sp>
        <p:nvSpPr>
          <p:cNvPr id="4" name="テキスト ボックス 3">
            <a:extLst>
              <a:ext uri="{FF2B5EF4-FFF2-40B4-BE49-F238E27FC236}">
                <a16:creationId xmlns:a16="http://schemas.microsoft.com/office/drawing/2014/main" id="{8E69AB20-5BA9-5509-3F72-457127A00242}"/>
              </a:ext>
            </a:extLst>
          </p:cNvPr>
          <p:cNvSpPr txBox="1"/>
          <p:nvPr/>
        </p:nvSpPr>
        <p:spPr>
          <a:xfrm>
            <a:off x="-391731" y="312590"/>
            <a:ext cx="19477824" cy="6975884"/>
          </a:xfrm>
          <a:prstGeom prst="rect">
            <a:avLst/>
          </a:prstGeom>
          <a:noFill/>
        </p:spPr>
        <p:txBody>
          <a:bodyPr wrap="square" rtlCol="0">
            <a:spAutoFit/>
          </a:bodyPr>
          <a:lstStyle/>
          <a:p>
            <a:pPr algn="ctr" defTabSz="1492761">
              <a:defRPr sz="1800" b="0" i="0" u="none" strike="noStrike" kern="0" cap="none" spc="0" baseline="0">
                <a:solidFill>
                  <a:srgbClr val="0000CC"/>
                </a:solidFill>
                <a:uFillTx/>
              </a:defRPr>
            </a:pPr>
            <a:r>
              <a:rPr lang="ja-JP" altLang="en-US" sz="7836" kern="0" dirty="0">
                <a:solidFill>
                  <a:srgbClr val="0000FF"/>
                </a:solidFill>
                <a:latin typeface="HGS創英角ﾎﾟｯﾌﾟ体" panose="040B0A00000000000000" pitchFamily="50" charset="-128"/>
                <a:ea typeface="HGS創英角ﾎﾟｯﾌﾟ体" panose="040B0A00000000000000" pitchFamily="50" charset="-128"/>
                <a:cs typeface="Arial Unicode MS" pitchFamily="2"/>
              </a:rPr>
              <a:t>保険の適用条件</a:t>
            </a:r>
            <a:br>
              <a:rPr lang="en-US" altLang="ja-JP" sz="7836" kern="0" dirty="0">
                <a:solidFill>
                  <a:srgbClr val="FF0000"/>
                </a:solidFill>
                <a:latin typeface="HGS創英角ﾎﾟｯﾌﾟ体" panose="040B0A00000000000000" pitchFamily="50" charset="-128"/>
                <a:ea typeface="HGS創英角ﾎﾟｯﾌﾟ体" panose="040B0A00000000000000" pitchFamily="50" charset="-128"/>
                <a:cs typeface="Arial Unicode MS" pitchFamily="2"/>
              </a:rPr>
            </a:br>
            <a:r>
              <a:rPr lang="ja-JP" altLang="en-US" sz="13060" kern="0" dirty="0">
                <a:solidFill>
                  <a:srgbClr val="FF0000"/>
                </a:solidFill>
                <a:latin typeface="HGS創英角ﾎﾟｯﾌﾟ体" panose="040B0A00000000000000" pitchFamily="50" charset="-128"/>
                <a:ea typeface="HGS創英角ﾎﾟｯﾌﾟ体" panose="040B0A00000000000000" pitchFamily="50" charset="-128"/>
                <a:cs typeface="Arial Unicode MS" pitchFamily="2"/>
              </a:rPr>
              <a:t>「医師による適当な治療手段がないもの」</a:t>
            </a:r>
            <a:endParaRPr lang="en-US" altLang="ja-JP" sz="13060" kern="0" dirty="0">
              <a:solidFill>
                <a:srgbClr val="FF0000"/>
              </a:solidFill>
              <a:latin typeface="HGS創英角ﾎﾟｯﾌﾟ体" panose="040B0A00000000000000" pitchFamily="50" charset="-128"/>
              <a:ea typeface="HGS創英角ﾎﾟｯﾌﾟ体" panose="040B0A00000000000000" pitchFamily="50" charset="-128"/>
              <a:cs typeface="Arial Unicode MS" pitchFamily="2"/>
            </a:endParaRPr>
          </a:p>
          <a:p>
            <a:pPr algn="ctr" defTabSz="1492761">
              <a:defRPr sz="1800" b="0" i="0" u="none" strike="noStrike" kern="0" cap="none" spc="0" baseline="0">
                <a:solidFill>
                  <a:srgbClr val="0000CC"/>
                </a:solidFill>
                <a:uFillTx/>
              </a:defRPr>
            </a:pPr>
            <a:r>
              <a:rPr lang="ja-JP" altLang="en-US" sz="10775" kern="0" dirty="0">
                <a:solidFill>
                  <a:srgbClr val="0000FF"/>
                </a:solidFill>
                <a:latin typeface="HGS創英角ﾎﾟｯﾌﾟ体" panose="040B0A00000000000000" pitchFamily="50" charset="-128"/>
                <a:ea typeface="HGS創英角ﾎﾟｯﾌﾟ体" panose="040B0A00000000000000" pitchFamily="50" charset="-128"/>
                <a:cs typeface="Arial Unicode MS" pitchFamily="2"/>
              </a:rPr>
              <a:t>って、どういうこと？</a:t>
            </a:r>
            <a:endParaRPr lang="en-US" altLang="ja-JP" sz="5878" kern="0" dirty="0">
              <a:solidFill>
                <a:srgbClr val="0000FF"/>
              </a:solidFill>
              <a:latin typeface="HGS創英角ﾎﾟｯﾌﾟ体" panose="040B0A00000000000000" pitchFamily="50" charset="-128"/>
              <a:ea typeface="HGS創英角ﾎﾟｯﾌﾟ体" panose="040B0A00000000000000" pitchFamily="50" charset="-128"/>
              <a:cs typeface="Arial Unicode MS" pitchFamily="2"/>
            </a:endParaRPr>
          </a:p>
        </p:txBody>
      </p:sp>
      <p:sp>
        <p:nvSpPr>
          <p:cNvPr id="7" name="テキスト ボックス 6">
            <a:extLst>
              <a:ext uri="{FF2B5EF4-FFF2-40B4-BE49-F238E27FC236}">
                <a16:creationId xmlns:a16="http://schemas.microsoft.com/office/drawing/2014/main" id="{FC5D266C-2951-0707-17C2-A59DFC53B55B}"/>
              </a:ext>
            </a:extLst>
          </p:cNvPr>
          <p:cNvSpPr txBox="1"/>
          <p:nvPr/>
        </p:nvSpPr>
        <p:spPr>
          <a:xfrm>
            <a:off x="5238378" y="7358927"/>
            <a:ext cx="11774000" cy="3408434"/>
          </a:xfrm>
          <a:prstGeom prst="rect">
            <a:avLst/>
          </a:prstGeom>
          <a:noFill/>
        </p:spPr>
        <p:txBody>
          <a:bodyPr wrap="square" rtlCol="0">
            <a:spAutoFit/>
          </a:bodyPr>
          <a:lstStyle/>
          <a:p>
            <a:pPr algn="ctr" defTabSz="1492761">
              <a:defRPr sz="1800" b="0" i="0" u="none" strike="noStrike" kern="0" cap="none" spc="0" baseline="0">
                <a:solidFill>
                  <a:srgbClr val="0000CC"/>
                </a:solidFill>
                <a:uFillTx/>
              </a:defRPr>
            </a:pPr>
            <a:r>
              <a:rPr lang="ja-JP" altLang="en-US" sz="7183"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厚労省は「医師が治療できない疾患が保険対象」って言いたいのよ</a:t>
            </a:r>
            <a:endParaRPr lang="en-US" altLang="ja-JP" sz="3265"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p:txBody>
      </p:sp>
    </p:spTree>
    <p:extLst>
      <p:ext uri="{BB962C8B-B14F-4D97-AF65-F5344CB8AC3E}">
        <p14:creationId xmlns:p14="http://schemas.microsoft.com/office/powerpoint/2010/main" val="277401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挿絵 が含まれている画像&#10;&#10;自動的に生成された説明">
            <a:extLst>
              <a:ext uri="{FF2B5EF4-FFF2-40B4-BE49-F238E27FC236}">
                <a16:creationId xmlns:a16="http://schemas.microsoft.com/office/drawing/2014/main" id="{0AE4C1AB-4D5E-BB55-BA8A-39C4361B1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695670" y="5409134"/>
            <a:ext cx="5416513" cy="5416513"/>
          </a:xfrm>
          <a:prstGeom prst="rect">
            <a:avLst/>
          </a:prstGeom>
        </p:spPr>
      </p:pic>
      <p:pic>
        <p:nvPicPr>
          <p:cNvPr id="3" name="図 2" descr="挿絵 が含まれている画像&#10;&#10;自動的に生成された説明">
            <a:extLst>
              <a:ext uri="{FF2B5EF4-FFF2-40B4-BE49-F238E27FC236}">
                <a16:creationId xmlns:a16="http://schemas.microsoft.com/office/drawing/2014/main" id="{B18AA91C-644B-6189-120E-FADAD5D3C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62" y="6183405"/>
            <a:ext cx="4642242" cy="4642242"/>
          </a:xfrm>
          <a:prstGeom prst="rect">
            <a:avLst/>
          </a:prstGeom>
        </p:spPr>
      </p:pic>
      <p:sp>
        <p:nvSpPr>
          <p:cNvPr id="4" name="テキスト ボックス 3">
            <a:extLst>
              <a:ext uri="{FF2B5EF4-FFF2-40B4-BE49-F238E27FC236}">
                <a16:creationId xmlns:a16="http://schemas.microsoft.com/office/drawing/2014/main" id="{8E69AB20-5BA9-5509-3F72-457127A00242}"/>
              </a:ext>
            </a:extLst>
          </p:cNvPr>
          <p:cNvSpPr txBox="1"/>
          <p:nvPr/>
        </p:nvSpPr>
        <p:spPr>
          <a:xfrm>
            <a:off x="-391731" y="312591"/>
            <a:ext cx="19477824" cy="5066772"/>
          </a:xfrm>
          <a:prstGeom prst="rect">
            <a:avLst/>
          </a:prstGeom>
          <a:noFill/>
        </p:spPr>
        <p:txBody>
          <a:bodyPr wrap="square" rtlCol="0">
            <a:spAutoFit/>
          </a:bodyPr>
          <a:lstStyle/>
          <a:p>
            <a:pPr algn="ctr" defTabSz="1492761">
              <a:defRPr sz="1800" b="0" i="0" u="none" strike="noStrike" kern="0" cap="none" spc="0" baseline="0">
                <a:solidFill>
                  <a:srgbClr val="0000CC"/>
                </a:solidFill>
                <a:uFillTx/>
              </a:defRPr>
            </a:pPr>
            <a:r>
              <a:rPr lang="ja-JP" altLang="en-US" sz="10775" kern="0" dirty="0">
                <a:solidFill>
                  <a:srgbClr val="0000FF"/>
                </a:solidFill>
                <a:latin typeface="HGS創英角ﾎﾟｯﾌﾟ体" panose="040B0A00000000000000" pitchFamily="50" charset="-128"/>
                <a:ea typeface="HGS創英角ﾎﾟｯﾌﾟ体" panose="040B0A00000000000000" pitchFamily="50" charset="-128"/>
                <a:cs typeface="Arial Unicode MS" pitchFamily="2"/>
              </a:rPr>
              <a:t>じゃ、「医師の同意」って</a:t>
            </a:r>
            <a:br>
              <a:rPr lang="en-US" altLang="ja-JP" sz="10775" kern="0" dirty="0">
                <a:solidFill>
                  <a:srgbClr val="0000FF"/>
                </a:solidFill>
                <a:latin typeface="HGS創英角ﾎﾟｯﾌﾟ体" panose="040B0A00000000000000" pitchFamily="50" charset="-128"/>
                <a:ea typeface="HGS創英角ﾎﾟｯﾌﾟ体" panose="040B0A00000000000000" pitchFamily="50" charset="-128"/>
                <a:cs typeface="Arial Unicode MS" pitchFamily="2"/>
              </a:rPr>
            </a:br>
            <a:r>
              <a:rPr lang="ja-JP" altLang="en-US" sz="10775" kern="0" dirty="0">
                <a:solidFill>
                  <a:srgbClr val="0000FF"/>
                </a:solidFill>
                <a:latin typeface="HGS創英角ﾎﾟｯﾌﾟ体" panose="040B0A00000000000000" pitchFamily="50" charset="-128"/>
                <a:ea typeface="HGS創英角ﾎﾟｯﾌﾟ体" panose="040B0A00000000000000" pitchFamily="50" charset="-128"/>
                <a:cs typeface="Arial Unicode MS" pitchFamily="2"/>
              </a:rPr>
              <a:t>「私は治療できません」って</a:t>
            </a:r>
            <a:endParaRPr lang="en-US" altLang="ja-JP" sz="10775" kern="0" dirty="0">
              <a:solidFill>
                <a:srgbClr val="0000FF"/>
              </a:solidFill>
              <a:latin typeface="HGS創英角ﾎﾟｯﾌﾟ体" panose="040B0A00000000000000" pitchFamily="50" charset="-128"/>
              <a:ea typeface="HGS創英角ﾎﾟｯﾌﾟ体" panose="040B0A00000000000000" pitchFamily="50" charset="-128"/>
              <a:cs typeface="Arial Unicode MS" pitchFamily="2"/>
            </a:endParaRPr>
          </a:p>
          <a:p>
            <a:pPr algn="ctr" defTabSz="1492761">
              <a:defRPr sz="1800" b="0" i="0" u="none" strike="noStrike" kern="0" cap="none" spc="0" baseline="0">
                <a:solidFill>
                  <a:srgbClr val="0000CC"/>
                </a:solidFill>
                <a:uFillTx/>
              </a:defRPr>
            </a:pPr>
            <a:r>
              <a:rPr lang="ja-JP" altLang="en-US" sz="10775" kern="0" dirty="0">
                <a:solidFill>
                  <a:srgbClr val="0000FF"/>
                </a:solidFill>
                <a:latin typeface="HGS創英角ﾎﾟｯﾌﾟ体" panose="040B0A00000000000000" pitchFamily="50" charset="-128"/>
                <a:ea typeface="HGS創英角ﾎﾟｯﾌﾟ体" panose="040B0A00000000000000" pitchFamily="50" charset="-128"/>
                <a:cs typeface="Arial Unicode MS" pitchFamily="2"/>
              </a:rPr>
              <a:t>いう同意のこと？</a:t>
            </a:r>
            <a:endParaRPr lang="en-US" altLang="ja-JP" sz="5878" kern="0" dirty="0">
              <a:solidFill>
                <a:srgbClr val="0000FF"/>
              </a:solidFill>
              <a:latin typeface="HGS創英角ﾎﾟｯﾌﾟ体" panose="040B0A00000000000000" pitchFamily="50" charset="-128"/>
              <a:ea typeface="HGS創英角ﾎﾟｯﾌﾟ体" panose="040B0A00000000000000" pitchFamily="50" charset="-128"/>
              <a:cs typeface="Arial Unicode MS" pitchFamily="2"/>
            </a:endParaRPr>
          </a:p>
        </p:txBody>
      </p:sp>
      <p:sp>
        <p:nvSpPr>
          <p:cNvPr id="7" name="テキスト ボックス 6">
            <a:extLst>
              <a:ext uri="{FF2B5EF4-FFF2-40B4-BE49-F238E27FC236}">
                <a16:creationId xmlns:a16="http://schemas.microsoft.com/office/drawing/2014/main" id="{FC5D266C-2951-0707-17C2-A59DFC53B55B}"/>
              </a:ext>
            </a:extLst>
          </p:cNvPr>
          <p:cNvSpPr txBox="1"/>
          <p:nvPr/>
        </p:nvSpPr>
        <p:spPr>
          <a:xfrm>
            <a:off x="4476798" y="5409136"/>
            <a:ext cx="11774000" cy="4513800"/>
          </a:xfrm>
          <a:prstGeom prst="rect">
            <a:avLst/>
          </a:prstGeom>
          <a:noFill/>
        </p:spPr>
        <p:txBody>
          <a:bodyPr wrap="square" rtlCol="0">
            <a:spAutoFit/>
          </a:bodyPr>
          <a:lstStyle/>
          <a:p>
            <a:pPr algn="ctr" defTabSz="1492761">
              <a:defRPr sz="1800" b="0" i="0" u="none" strike="noStrike" kern="0" cap="none" spc="0" baseline="0">
                <a:solidFill>
                  <a:srgbClr val="0000CC"/>
                </a:solidFill>
                <a:uFillTx/>
              </a:defRPr>
            </a:pPr>
            <a:r>
              <a:rPr lang="ja-JP" altLang="en-US" sz="14366"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ハイ</a:t>
            </a:r>
            <a:endParaRPr lang="en-US" altLang="ja-JP" sz="14366"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a:p>
            <a:pPr algn="ctr" defTabSz="1492761">
              <a:defRPr sz="1800" b="0" i="0" u="none" strike="noStrike" kern="0" cap="none" spc="0" baseline="0">
                <a:solidFill>
                  <a:srgbClr val="0000CC"/>
                </a:solidFill>
                <a:uFillTx/>
              </a:defRPr>
            </a:pPr>
            <a:r>
              <a:rPr lang="ja-JP" altLang="en-US" sz="14366"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その通りです</a:t>
            </a:r>
            <a:endParaRPr lang="en-US" altLang="ja-JP" sz="14366"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p:txBody>
      </p:sp>
      <p:sp>
        <p:nvSpPr>
          <p:cNvPr id="2" name="テキスト ボックス 1">
            <a:extLst>
              <a:ext uri="{FF2B5EF4-FFF2-40B4-BE49-F238E27FC236}">
                <a16:creationId xmlns:a16="http://schemas.microsoft.com/office/drawing/2014/main" id="{533E5701-6E3E-3393-513C-2BBBE8E44725}"/>
              </a:ext>
            </a:extLst>
          </p:cNvPr>
          <p:cNvSpPr txBox="1"/>
          <p:nvPr/>
        </p:nvSpPr>
        <p:spPr>
          <a:xfrm>
            <a:off x="17878097" y="-6393"/>
            <a:ext cx="21598758" cy="8734379"/>
          </a:xfrm>
          <a:prstGeom prst="rect">
            <a:avLst/>
          </a:prstGeom>
          <a:noFill/>
        </p:spPr>
        <p:txBody>
          <a:bodyPr wrap="square" rtlCol="0">
            <a:spAutoFit/>
          </a:bodyPr>
          <a:lstStyle/>
          <a:p>
            <a:pPr lvl="0" algn="ctr">
              <a:defRPr sz="1800" b="0" i="0" u="none" strike="noStrike" kern="0" cap="none" spc="0" baseline="0">
                <a:solidFill>
                  <a:srgbClr val="0000CC"/>
                </a:solidFill>
                <a:uFillTx/>
              </a:defRPr>
            </a:pPr>
            <a:r>
              <a:rPr lang="ja-JP" altLang="en-US" sz="56158" kern="0" dirty="0">
                <a:solidFill>
                  <a:srgbClr val="FF0000"/>
                </a:solidFill>
                <a:latin typeface="HGP創英角ﾎﾟｯﾌﾟ体" panose="040B0A00000000000000" pitchFamily="50" charset="-128"/>
                <a:ea typeface="HGP創英角ﾎﾟｯﾌﾟ体" panose="040B0A00000000000000" pitchFamily="50" charset="-128"/>
                <a:cs typeface="Arial Unicode MS" pitchFamily="2"/>
              </a:rPr>
              <a:t>え</a:t>
            </a:r>
            <a:r>
              <a:rPr lang="ja-JP" altLang="en-US" sz="46854" kern="0" dirty="0">
                <a:solidFill>
                  <a:srgbClr val="FF0000"/>
                </a:solidFill>
                <a:latin typeface="HGP創英角ﾎﾟｯﾌﾟ体" panose="040B0A00000000000000" pitchFamily="50" charset="-128"/>
                <a:ea typeface="HGP創英角ﾎﾟｯﾌﾟ体" panose="040B0A00000000000000" pitchFamily="50" charset="-128"/>
                <a:cs typeface="Arial Unicode MS" pitchFamily="2"/>
              </a:rPr>
              <a:t>え</a:t>
            </a:r>
            <a:r>
              <a:rPr lang="ja-JP" altLang="en-US" sz="39016" kern="0" dirty="0">
                <a:solidFill>
                  <a:srgbClr val="FF0000"/>
                </a:solidFill>
                <a:latin typeface="HGP創英角ﾎﾟｯﾌﾟ体" panose="040B0A00000000000000" pitchFamily="50" charset="-128"/>
                <a:ea typeface="HGP創英角ﾎﾟｯﾌﾟ体" panose="040B0A00000000000000" pitchFamily="50" charset="-128"/>
                <a:cs typeface="Arial Unicode MS" pitchFamily="2"/>
              </a:rPr>
              <a:t>え</a:t>
            </a:r>
            <a:r>
              <a:rPr lang="ja-JP" altLang="en-US" sz="32488" kern="0" dirty="0">
                <a:solidFill>
                  <a:srgbClr val="FF0000"/>
                </a:solidFill>
                <a:latin typeface="HGP創英角ﾎﾟｯﾌﾟ体" panose="040B0A00000000000000" pitchFamily="50" charset="-128"/>
                <a:ea typeface="HGP創英角ﾎﾟｯﾌﾟ体" panose="040B0A00000000000000" pitchFamily="50" charset="-128"/>
                <a:cs typeface="Arial Unicode MS" pitchFamily="2"/>
              </a:rPr>
              <a:t>え</a:t>
            </a:r>
            <a:endParaRPr lang="en-US" altLang="ja-JP" sz="5878" kern="0" dirty="0">
              <a:solidFill>
                <a:srgbClr val="FF0000"/>
              </a:solidFill>
              <a:latin typeface="HGP創英角ﾎﾟｯﾌﾟ体" panose="040B0A00000000000000" pitchFamily="50" charset="-128"/>
              <a:ea typeface="HGP創英角ﾎﾟｯﾌﾟ体" panose="040B0A00000000000000" pitchFamily="50" charset="-128"/>
              <a:cs typeface="Arial Unicode MS" pitchFamily="2"/>
            </a:endParaRPr>
          </a:p>
        </p:txBody>
      </p:sp>
    </p:spTree>
    <p:extLst>
      <p:ext uri="{BB962C8B-B14F-4D97-AF65-F5344CB8AC3E}">
        <p14:creationId xmlns:p14="http://schemas.microsoft.com/office/powerpoint/2010/main" val="245997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5" presetClass="path" presetSubtype="0" accel="50000" decel="50000" fill="hold" grpId="1" nodeType="clickEffect">
                                  <p:stCondLst>
                                    <p:cond delay="0"/>
                                  </p:stCondLst>
                                  <p:childTnLst>
                                    <p:animMotion origin="layout" path="M 0.21232 0.02747 L -0.93999 0.05204 " pathEditMode="relative" rAng="0" ptsTypes="AA">
                                      <p:cBhvr>
                                        <p:cTn id="29" dur="2000" fill="hold"/>
                                        <p:tgtEl>
                                          <p:spTgt spid="2"/>
                                        </p:tgtEl>
                                        <p:attrNameLst>
                                          <p:attrName>ppt_x</p:attrName>
                                          <p:attrName>ppt_y</p:attrName>
                                        </p:attrNameLst>
                                      </p:cBhvr>
                                      <p:rCtr x="-57620" y="12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p:bldP spid="2"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挿絵 が含まれている画像&#10;&#10;自動的に生成された説明">
            <a:extLst>
              <a:ext uri="{FF2B5EF4-FFF2-40B4-BE49-F238E27FC236}">
                <a16:creationId xmlns:a16="http://schemas.microsoft.com/office/drawing/2014/main" id="{0AE4C1AB-4D5E-BB55-BA8A-39C4361B1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447750" y="4979926"/>
            <a:ext cx="5416513" cy="5416513"/>
          </a:xfrm>
          <a:prstGeom prst="rect">
            <a:avLst/>
          </a:prstGeom>
        </p:spPr>
      </p:pic>
      <p:pic>
        <p:nvPicPr>
          <p:cNvPr id="3" name="図 2" descr="挿絵 が含まれている画像&#10;&#10;自動的に生成された説明">
            <a:extLst>
              <a:ext uri="{FF2B5EF4-FFF2-40B4-BE49-F238E27FC236}">
                <a16:creationId xmlns:a16="http://schemas.microsoft.com/office/drawing/2014/main" id="{B18AA91C-644B-6189-120E-FADAD5D3C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25904"/>
            <a:ext cx="4642242" cy="4642242"/>
          </a:xfrm>
          <a:prstGeom prst="rect">
            <a:avLst/>
          </a:prstGeom>
        </p:spPr>
      </p:pic>
      <p:sp>
        <p:nvSpPr>
          <p:cNvPr id="4" name="テキスト ボックス 3">
            <a:extLst>
              <a:ext uri="{FF2B5EF4-FFF2-40B4-BE49-F238E27FC236}">
                <a16:creationId xmlns:a16="http://schemas.microsoft.com/office/drawing/2014/main" id="{8E69AB20-5BA9-5509-3F72-457127A00242}"/>
              </a:ext>
            </a:extLst>
          </p:cNvPr>
          <p:cNvSpPr txBox="1"/>
          <p:nvPr/>
        </p:nvSpPr>
        <p:spPr>
          <a:xfrm>
            <a:off x="-391731" y="312592"/>
            <a:ext cx="19477824" cy="6121676"/>
          </a:xfrm>
          <a:prstGeom prst="rect">
            <a:avLst/>
          </a:prstGeom>
          <a:noFill/>
        </p:spPr>
        <p:txBody>
          <a:bodyPr wrap="square" rtlCol="0">
            <a:spAutoFit/>
          </a:bodyPr>
          <a:lstStyle/>
          <a:p>
            <a:pPr algn="ctr" defTabSz="1492761">
              <a:defRPr sz="1800" b="0" i="0" u="none" strike="noStrike" kern="0" cap="none" spc="0" baseline="0">
                <a:solidFill>
                  <a:srgbClr val="0000CC"/>
                </a:solidFill>
                <a:uFillTx/>
              </a:defRPr>
            </a:pPr>
            <a:r>
              <a:rPr lang="ja-JP" altLang="en-US" sz="13060" kern="0" dirty="0">
                <a:solidFill>
                  <a:srgbClr val="0000FF"/>
                </a:solidFill>
                <a:latin typeface="HGS創英角ﾎﾟｯﾌﾟ体" panose="040B0A00000000000000" pitchFamily="50" charset="-128"/>
                <a:ea typeface="HGS創英角ﾎﾟｯﾌﾟ体" panose="040B0A00000000000000" pitchFamily="50" charset="-128"/>
                <a:cs typeface="Arial Unicode MS" pitchFamily="2"/>
              </a:rPr>
              <a:t>じゃあ、お医者さんは「同意」なんてしないじゃない？</a:t>
            </a:r>
            <a:endParaRPr lang="en-US" altLang="ja-JP" sz="7183" kern="0" dirty="0">
              <a:solidFill>
                <a:srgbClr val="0000FF"/>
              </a:solidFill>
              <a:latin typeface="HGS創英角ﾎﾟｯﾌﾟ体" panose="040B0A00000000000000" pitchFamily="50" charset="-128"/>
              <a:ea typeface="HGS創英角ﾎﾟｯﾌﾟ体" panose="040B0A00000000000000" pitchFamily="50" charset="-128"/>
              <a:cs typeface="Arial Unicode MS" pitchFamily="2"/>
            </a:endParaRPr>
          </a:p>
        </p:txBody>
      </p:sp>
      <p:sp>
        <p:nvSpPr>
          <p:cNvPr id="7" name="テキスト ボックス 6">
            <a:extLst>
              <a:ext uri="{FF2B5EF4-FFF2-40B4-BE49-F238E27FC236}">
                <a16:creationId xmlns:a16="http://schemas.microsoft.com/office/drawing/2014/main" id="{FC5D266C-2951-0707-17C2-A59DFC53B55B}"/>
              </a:ext>
            </a:extLst>
          </p:cNvPr>
          <p:cNvSpPr txBox="1"/>
          <p:nvPr/>
        </p:nvSpPr>
        <p:spPr>
          <a:xfrm>
            <a:off x="2321121" y="779671"/>
            <a:ext cx="12883818" cy="6534096"/>
          </a:xfrm>
          <a:prstGeom prst="rect">
            <a:avLst/>
          </a:prstGeom>
          <a:solidFill>
            <a:schemeClr val="bg1"/>
          </a:solidFill>
        </p:spPr>
        <p:txBody>
          <a:bodyPr wrap="square" rtlCol="0">
            <a:spAutoFit/>
          </a:bodyPr>
          <a:lstStyle/>
          <a:p>
            <a:pPr algn="ctr" defTabSz="1492761">
              <a:defRPr sz="1800" b="0" i="0" u="none" strike="noStrike" kern="0" cap="none" spc="0" baseline="0">
                <a:solidFill>
                  <a:srgbClr val="0000CC"/>
                </a:solidFill>
                <a:uFillTx/>
              </a:defRPr>
            </a:pPr>
            <a:r>
              <a:rPr lang="ja-JP" altLang="en-US" sz="1306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a:t>
            </a:r>
            <a:r>
              <a:rPr lang="ja-JP" altLang="en-US" sz="96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鍼灸はこの患者さん</a:t>
            </a:r>
            <a:endParaRPr lang="en-US" altLang="ja-JP" sz="96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a:p>
            <a:pPr algn="ctr" defTabSz="1492761">
              <a:defRPr sz="1800" b="0" i="0" u="none" strike="noStrike" kern="0" cap="none" spc="0" baseline="0">
                <a:solidFill>
                  <a:srgbClr val="0000CC"/>
                </a:solidFill>
                <a:uFillTx/>
              </a:defRPr>
            </a:pPr>
            <a:r>
              <a:rPr lang="ja-JP" altLang="en-US" sz="96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に必要！」と考え、</a:t>
            </a:r>
            <a:br>
              <a:rPr lang="en-US" altLang="ja-JP" sz="96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br>
            <a:r>
              <a:rPr lang="ja-JP" altLang="en-US" sz="96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全国で多くの医師が</a:t>
            </a:r>
            <a:endParaRPr lang="en-US" altLang="ja-JP" sz="96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a:p>
            <a:pPr algn="ctr" defTabSz="1492761">
              <a:defRPr sz="1800" b="0" i="0" u="none" strike="noStrike" kern="0" cap="none" spc="0" baseline="0">
                <a:solidFill>
                  <a:srgbClr val="0000CC"/>
                </a:solidFill>
                <a:uFillTx/>
              </a:defRPr>
            </a:pPr>
            <a:r>
              <a:rPr lang="ja-JP" altLang="en-US" sz="96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同意されています</a:t>
            </a:r>
            <a:endParaRPr lang="en-US" altLang="ja-JP" sz="1306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p:txBody>
      </p:sp>
      <p:sp>
        <p:nvSpPr>
          <p:cNvPr id="2" name="テキスト ボックス 1">
            <a:extLst>
              <a:ext uri="{FF2B5EF4-FFF2-40B4-BE49-F238E27FC236}">
                <a16:creationId xmlns:a16="http://schemas.microsoft.com/office/drawing/2014/main" id="{3C57497D-D90A-6957-8729-850F89535993}"/>
              </a:ext>
            </a:extLst>
          </p:cNvPr>
          <p:cNvSpPr txBox="1"/>
          <p:nvPr/>
        </p:nvSpPr>
        <p:spPr>
          <a:xfrm>
            <a:off x="1363724" y="779671"/>
            <a:ext cx="16136814" cy="8835496"/>
          </a:xfrm>
          <a:prstGeom prst="rect">
            <a:avLst/>
          </a:prstGeom>
          <a:solidFill>
            <a:schemeClr val="bg1"/>
          </a:solidFill>
        </p:spPr>
        <p:txBody>
          <a:bodyPr wrap="square" rtlCol="0">
            <a:spAutoFit/>
          </a:bodyPr>
          <a:lstStyle/>
          <a:p>
            <a:pPr algn="ctr" defTabSz="1492761">
              <a:defRPr sz="1800" b="0" i="0" u="none" strike="noStrike" kern="0" cap="none" spc="0" baseline="0">
                <a:solidFill>
                  <a:srgbClr val="0000CC"/>
                </a:solidFill>
                <a:uFillTx/>
              </a:defRPr>
            </a:pPr>
            <a:r>
              <a:rPr lang="ja-JP" altLang="en-US" sz="96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そもそもそうした仕組みは法律ではありません</a:t>
            </a:r>
            <a:endParaRPr lang="en-US" altLang="ja-JP" sz="96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a:p>
            <a:pPr algn="ctr" defTabSz="1492761">
              <a:defRPr sz="1800" b="0" i="0" u="none" strike="noStrike" kern="0" cap="none" spc="0" baseline="0">
                <a:solidFill>
                  <a:srgbClr val="0000CC"/>
                </a:solidFill>
                <a:uFillTx/>
              </a:defRPr>
            </a:pPr>
            <a:r>
              <a:rPr lang="ja-JP" altLang="en-US" sz="96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１９６７年の</a:t>
            </a:r>
            <a:r>
              <a:rPr lang="ja-JP" altLang="en-US" sz="9600" kern="0" dirty="0">
                <a:solidFill>
                  <a:srgbClr val="FF0000"/>
                </a:solidFill>
                <a:latin typeface="HGS創英角ﾎﾟｯﾌﾟ体" panose="040B0A00000000000000" pitchFamily="50" charset="-128"/>
                <a:ea typeface="HGS創英角ﾎﾟｯﾌﾟ体" panose="040B0A00000000000000" pitchFamily="50" charset="-128"/>
                <a:cs typeface="Arial Unicode MS" pitchFamily="2"/>
              </a:rPr>
              <a:t>保発３２号</a:t>
            </a:r>
            <a:r>
              <a:rPr lang="ja-JP" altLang="en-US" sz="96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通知による仕組みで、現在まで患者さんが苦しめられています</a:t>
            </a:r>
            <a:endParaRPr lang="en-US" altLang="ja-JP" sz="96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a:p>
            <a:pPr algn="ctr" defTabSz="1492761">
              <a:defRPr sz="1800" b="0" i="0" u="none" strike="noStrike" kern="0" cap="none" spc="0" baseline="0">
                <a:solidFill>
                  <a:srgbClr val="0000CC"/>
                </a:solidFill>
                <a:uFillTx/>
              </a:defRPr>
            </a:pPr>
            <a:endParaRPr lang="en-US" altLang="ja-JP" sz="8815"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p:txBody>
      </p:sp>
    </p:spTree>
    <p:extLst>
      <p:ext uri="{BB962C8B-B14F-4D97-AF65-F5344CB8AC3E}">
        <p14:creationId xmlns:p14="http://schemas.microsoft.com/office/powerpoint/2010/main" val="416518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挿絵 が含まれている画像&#10;&#10;自動的に生成された説明">
            <a:extLst>
              <a:ext uri="{FF2B5EF4-FFF2-40B4-BE49-F238E27FC236}">
                <a16:creationId xmlns:a16="http://schemas.microsoft.com/office/drawing/2014/main" id="{972451E1-B89F-CF48-5B4B-971F6D64F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56" y="4294303"/>
            <a:ext cx="5416513" cy="5416513"/>
          </a:xfrm>
          <a:prstGeom prst="rect">
            <a:avLst/>
          </a:prstGeom>
        </p:spPr>
      </p:pic>
      <p:sp>
        <p:nvSpPr>
          <p:cNvPr id="3" name="テキスト ボックス 2">
            <a:extLst>
              <a:ext uri="{FF2B5EF4-FFF2-40B4-BE49-F238E27FC236}">
                <a16:creationId xmlns:a16="http://schemas.microsoft.com/office/drawing/2014/main" id="{0D0A0D3F-8416-8265-3759-FABE4B4C3B0F}"/>
              </a:ext>
            </a:extLst>
          </p:cNvPr>
          <p:cNvSpPr txBox="1"/>
          <p:nvPr/>
        </p:nvSpPr>
        <p:spPr>
          <a:xfrm>
            <a:off x="4033266" y="1451103"/>
            <a:ext cx="14705321" cy="8383064"/>
          </a:xfrm>
          <a:prstGeom prst="rect">
            <a:avLst/>
          </a:prstGeom>
          <a:noFill/>
        </p:spPr>
        <p:txBody>
          <a:bodyPr wrap="square" rtlCol="0">
            <a:spAutoFit/>
          </a:bodyPr>
          <a:lstStyle/>
          <a:p>
            <a:pPr algn="ctr" defTabSz="1492761">
              <a:defRPr sz="1800" b="0" i="0" u="none" strike="noStrike" kern="0" cap="none" spc="0" baseline="0">
                <a:solidFill>
                  <a:srgbClr val="0000CC"/>
                </a:solidFill>
                <a:uFillTx/>
              </a:defRPr>
            </a:pPr>
            <a:r>
              <a:rPr lang="ja-JP" altLang="en-US" sz="10775" kern="0" dirty="0">
                <a:latin typeface="HGS創英角ﾎﾟｯﾌﾟ体" panose="040B0A00000000000000" pitchFamily="50" charset="-128"/>
                <a:ea typeface="HGS創英角ﾎﾟｯﾌﾟ体" panose="040B0A00000000000000" pitchFamily="50" charset="-128"/>
                <a:cs typeface="Arial Unicode MS" pitchFamily="2"/>
              </a:rPr>
              <a:t>これ以前に厚労省が</a:t>
            </a:r>
            <a:endParaRPr lang="en-US" altLang="ja-JP" sz="10775" kern="0" dirty="0">
              <a:latin typeface="HGS創英角ﾎﾟｯﾌﾟ体" panose="040B0A00000000000000" pitchFamily="50" charset="-128"/>
              <a:ea typeface="HGS創英角ﾎﾟｯﾌﾟ体" panose="040B0A00000000000000" pitchFamily="50" charset="-128"/>
              <a:cs typeface="Arial Unicode MS" pitchFamily="2"/>
            </a:endParaRPr>
          </a:p>
          <a:p>
            <a:pPr algn="ctr" defTabSz="1492761">
              <a:defRPr sz="1800" b="0" i="0" u="none" strike="noStrike" kern="0" cap="none" spc="0" baseline="0">
                <a:solidFill>
                  <a:srgbClr val="0000CC"/>
                </a:solidFill>
                <a:uFillTx/>
              </a:defRPr>
            </a:pPr>
            <a:r>
              <a:rPr lang="ja-JP" altLang="en-US" sz="10775" kern="0" dirty="0">
                <a:solidFill>
                  <a:srgbClr val="FF0000"/>
                </a:solidFill>
                <a:latin typeface="HGS創英角ﾎﾟｯﾌﾟ体" panose="040B0A00000000000000" pitchFamily="50" charset="-128"/>
                <a:ea typeface="HGS創英角ﾎﾟｯﾌﾟ体" panose="040B0A00000000000000" pitchFamily="50" charset="-128"/>
                <a:cs typeface="Arial Unicode MS" pitchFamily="2"/>
              </a:rPr>
              <a:t>１９５０年に</a:t>
            </a:r>
            <a:r>
              <a:rPr lang="ja-JP" altLang="en-US" sz="10775" kern="0" dirty="0">
                <a:latin typeface="HGS創英角ﾎﾟｯﾌﾟ体" panose="040B0A00000000000000" pitchFamily="50" charset="-128"/>
                <a:ea typeface="HGS創英角ﾎﾟｯﾌﾟ体" panose="040B0A00000000000000" pitchFamily="50" charset="-128"/>
                <a:cs typeface="Arial Unicode MS" pitchFamily="2"/>
              </a:rPr>
              <a:t>保発４号</a:t>
            </a:r>
            <a:r>
              <a:rPr lang="en-US" altLang="ja-JP" sz="10775" kern="0" dirty="0">
                <a:latin typeface="HGS創英角ﾎﾟｯﾌﾟ体" panose="040B0A00000000000000" pitchFamily="50" charset="-128"/>
                <a:ea typeface="HGS創英角ﾎﾟｯﾌﾟ体" panose="040B0A00000000000000" pitchFamily="50" charset="-128"/>
                <a:cs typeface="Arial Unicode MS" pitchFamily="2"/>
              </a:rPr>
              <a:t>(</a:t>
            </a:r>
            <a:r>
              <a:rPr lang="ja-JP" altLang="en-US" sz="10775" kern="0" dirty="0">
                <a:latin typeface="HGS創英角ﾎﾟｯﾌﾟ体" panose="040B0A00000000000000" pitchFamily="50" charset="-128"/>
                <a:ea typeface="HGS創英角ﾎﾟｯﾌﾟ体" panose="040B0A00000000000000" pitchFamily="50" charset="-128"/>
                <a:cs typeface="Arial Unicode MS" pitchFamily="2"/>
              </a:rPr>
              <a:t>通知</a:t>
            </a:r>
            <a:r>
              <a:rPr lang="en-US" altLang="ja-JP" sz="10775" kern="0" dirty="0">
                <a:latin typeface="HGS創英角ﾎﾟｯﾌﾟ体" panose="040B0A00000000000000" pitchFamily="50" charset="-128"/>
                <a:ea typeface="HGS創英角ﾎﾟｯﾌﾟ体" panose="040B0A00000000000000" pitchFamily="50" charset="-128"/>
                <a:cs typeface="Arial Unicode MS" pitchFamily="2"/>
              </a:rPr>
              <a:t>)</a:t>
            </a:r>
            <a:r>
              <a:rPr lang="ja-JP" altLang="en-US" sz="10775" kern="0" dirty="0">
                <a:solidFill>
                  <a:srgbClr val="FF0000"/>
                </a:solidFill>
                <a:latin typeface="HGS創英角ﾎﾟｯﾌﾟ体" panose="040B0A00000000000000" pitchFamily="50" charset="-128"/>
                <a:ea typeface="HGS創英角ﾎﾟｯﾌﾟ体" panose="040B0A00000000000000" pitchFamily="50" charset="-128"/>
                <a:cs typeface="Arial Unicode MS" pitchFamily="2"/>
              </a:rPr>
              <a:t>を出し、鍼灸の保険適用が制限されるようになりました</a:t>
            </a:r>
            <a:endParaRPr lang="en-US" altLang="ja-JP" sz="7183"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p:txBody>
      </p:sp>
    </p:spTree>
    <p:extLst>
      <p:ext uri="{BB962C8B-B14F-4D97-AF65-F5344CB8AC3E}">
        <p14:creationId xmlns:p14="http://schemas.microsoft.com/office/powerpoint/2010/main" val="248261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34BF5FA-9C8C-AB23-8E1A-B1D3855F8EBA}"/>
              </a:ext>
            </a:extLst>
          </p:cNvPr>
          <p:cNvSpPr txBox="1">
            <a:spLocks noChangeArrowheads="1"/>
          </p:cNvSpPr>
          <p:nvPr/>
        </p:nvSpPr>
        <p:spPr bwMode="auto">
          <a:xfrm>
            <a:off x="186324" y="610016"/>
            <a:ext cx="18584710" cy="10141690"/>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121282" tIns="14513" rIns="121282" bIns="14513" numCol="1" anchor="t" anchorCtr="0" compatLnSpc="1">
            <a:prstTxWarp prst="textNoShape">
              <a:avLst/>
            </a:prstTxWarp>
          </a:bodyPr>
          <a:lstStyle/>
          <a:p>
            <a:pPr defTabSz="1492761" eaLnBrk="0" fontAlgn="base" hangingPunct="0">
              <a:spcBef>
                <a:spcPct val="0"/>
              </a:spcBef>
              <a:spcAft>
                <a:spcPts val="1307"/>
              </a:spcAft>
            </a:pPr>
            <a:r>
              <a:rPr lang="ja-JP" altLang="en-US" sz="4571" dirty="0">
                <a:latin typeface="HG丸ｺﾞｼｯｸM-PRO" panose="020F0600000000000000" pitchFamily="50" charset="-128"/>
                <a:ea typeface="HG丸ｺﾞｼｯｸM-PRO" panose="020F0600000000000000" pitchFamily="50" charset="-128"/>
              </a:rPr>
              <a:t>昭和</a:t>
            </a:r>
            <a:r>
              <a:rPr lang="en-US" altLang="ja-JP" sz="4571" dirty="0">
                <a:latin typeface="HG丸ｺﾞｼｯｸM-PRO" panose="020F0600000000000000" pitchFamily="50" charset="-128"/>
                <a:ea typeface="HG丸ｺﾞｼｯｸM-PRO" panose="020F0600000000000000" pitchFamily="50" charset="-128"/>
              </a:rPr>
              <a:t>25</a:t>
            </a:r>
            <a:r>
              <a:rPr lang="ja-JP" altLang="en-US" sz="4571" dirty="0">
                <a:latin typeface="HG丸ｺﾞｼｯｸM-PRO" panose="020F0600000000000000" pitchFamily="50" charset="-128"/>
                <a:ea typeface="HG丸ｺﾞｼｯｸM-PRO" panose="020F0600000000000000" pitchFamily="50" charset="-128"/>
              </a:rPr>
              <a:t>年</a:t>
            </a:r>
            <a:r>
              <a:rPr lang="en-US" altLang="ja-JP" sz="4571" dirty="0">
                <a:latin typeface="HG丸ｺﾞｼｯｸM-PRO" panose="020F0600000000000000" pitchFamily="50" charset="-128"/>
                <a:ea typeface="HG丸ｺﾞｼｯｸM-PRO" panose="020F0600000000000000" pitchFamily="50" charset="-128"/>
              </a:rPr>
              <a:t>(1950</a:t>
            </a:r>
            <a:r>
              <a:rPr lang="ja-JP" altLang="en-US" sz="4571" dirty="0">
                <a:latin typeface="HG丸ｺﾞｼｯｸM-PRO" panose="020F0600000000000000" pitchFamily="50" charset="-128"/>
                <a:ea typeface="HG丸ｺﾞｼｯｸM-PRO" panose="020F0600000000000000" pitchFamily="50" charset="-128"/>
              </a:rPr>
              <a:t>年</a:t>
            </a:r>
            <a:r>
              <a:rPr lang="en-US" altLang="ja-JP" sz="4571" dirty="0">
                <a:latin typeface="HG丸ｺﾞｼｯｸM-PRO" panose="020F0600000000000000" pitchFamily="50" charset="-128"/>
                <a:ea typeface="HG丸ｺﾞｼｯｸM-PRO" panose="020F0600000000000000" pitchFamily="50" charset="-128"/>
              </a:rPr>
              <a:t>)</a:t>
            </a:r>
            <a:r>
              <a:rPr lang="ja-JP" altLang="en-US" sz="4571" dirty="0">
                <a:latin typeface="HG丸ｺﾞｼｯｸM-PRO" panose="020F0600000000000000" pitchFamily="50" charset="-128"/>
                <a:ea typeface="HG丸ｺﾞｼｯｸM-PRO" panose="020F0600000000000000" pitchFamily="50" charset="-128"/>
              </a:rPr>
              <a:t>１月</a:t>
            </a:r>
            <a:r>
              <a:rPr lang="en-US" altLang="ja-JP" sz="4571" dirty="0">
                <a:latin typeface="HG丸ｺﾞｼｯｸM-PRO" panose="020F0600000000000000" pitchFamily="50" charset="-128"/>
                <a:ea typeface="HG丸ｺﾞｼｯｸM-PRO" panose="020F0600000000000000" pitchFamily="50" charset="-128"/>
              </a:rPr>
              <a:t>19</a:t>
            </a:r>
            <a:r>
              <a:rPr lang="ja-JP" altLang="en-US" sz="4571" dirty="0">
                <a:latin typeface="HG丸ｺﾞｼｯｸM-PRO" panose="020F0600000000000000" pitchFamily="50" charset="-128"/>
                <a:ea typeface="HG丸ｺﾞｼｯｸM-PRO" panose="020F0600000000000000" pitchFamily="50" charset="-128"/>
              </a:rPr>
              <a:t>日　</a:t>
            </a:r>
            <a:r>
              <a:rPr lang="ja-JP" altLang="en-US" sz="11754" dirty="0">
                <a:latin typeface="HGP創英ﾌﾟﾚｾﾞﾝｽEB" panose="02020800000000000000" pitchFamily="18" charset="-128"/>
                <a:ea typeface="HGP創英ﾌﾟﾚｾﾞﾝｽEB" panose="02020800000000000000" pitchFamily="18" charset="-128"/>
              </a:rPr>
              <a:t>保発第</a:t>
            </a:r>
            <a:r>
              <a:rPr lang="en-US" altLang="ja-JP" sz="11754" dirty="0">
                <a:latin typeface="HGP創英ﾌﾟﾚｾﾞﾝｽEB" panose="02020800000000000000" pitchFamily="18" charset="-128"/>
                <a:ea typeface="HGP創英ﾌﾟﾚｾﾞﾝｽEB" panose="02020800000000000000" pitchFamily="18" charset="-128"/>
              </a:rPr>
              <a:t>4</a:t>
            </a:r>
            <a:r>
              <a:rPr lang="ja-JP" altLang="en-US" sz="11754" dirty="0">
                <a:latin typeface="HGP創英ﾌﾟﾚｾﾞﾝｽEB" panose="02020800000000000000" pitchFamily="18" charset="-128"/>
                <a:ea typeface="HGP創英ﾌﾟﾚｾﾞﾝｽEB" panose="02020800000000000000" pitchFamily="18" charset="-128"/>
              </a:rPr>
              <a:t>号</a:t>
            </a:r>
            <a:endParaRPr lang="ja-JP" altLang="en-US" sz="9795" dirty="0">
              <a:latin typeface="HG丸ｺﾞｼｯｸM-PRO" panose="020F0600000000000000" pitchFamily="50" charset="-128"/>
              <a:ea typeface="HG丸ｺﾞｼｯｸM-PRO" panose="020F0600000000000000" pitchFamily="50" charset="-128"/>
            </a:endParaRPr>
          </a:p>
          <a:p>
            <a:pPr defTabSz="1492761" eaLnBrk="0" fontAlgn="base" hangingPunct="0">
              <a:spcBef>
                <a:spcPct val="0"/>
              </a:spcBef>
              <a:spcAft>
                <a:spcPts val="1307"/>
              </a:spcAft>
            </a:pPr>
            <a:r>
              <a:rPr lang="ja-JP" altLang="en-US" sz="3919" dirty="0">
                <a:latin typeface="HG丸ｺﾞｼｯｸM-PRO" panose="020F0600000000000000" pitchFamily="50" charset="-128"/>
                <a:ea typeface="HG丸ｺﾞｼｯｸM-PRO" panose="020F0600000000000000" pitchFamily="50" charset="-128"/>
              </a:rPr>
              <a:t>厚生省保険局長</a:t>
            </a:r>
          </a:p>
          <a:p>
            <a:pPr defTabSz="1492761" eaLnBrk="0" fontAlgn="base" hangingPunct="0">
              <a:spcBef>
                <a:spcPct val="0"/>
              </a:spcBef>
              <a:spcAft>
                <a:spcPts val="1307"/>
              </a:spcAft>
            </a:pPr>
            <a:r>
              <a:rPr lang="ja-JP" altLang="en-US" sz="4571" dirty="0">
                <a:latin typeface="HG丸ｺﾞｼｯｸM-PRO" panose="020F0600000000000000" pitchFamily="50" charset="-128"/>
                <a:ea typeface="HG丸ｺﾞｼｯｸM-PRO" panose="020F0600000000000000" pitchFamily="50" charset="-128"/>
              </a:rPr>
              <a:t>☆施術業者の団体と協定して、あんま、はり灸の療養費を積極的に支給する向きもあるやに聞き及んでいるが、</a:t>
            </a:r>
            <a:r>
              <a:rPr lang="ja-JP" altLang="en-US" sz="5878" dirty="0">
                <a:solidFill>
                  <a:srgbClr val="FF0000"/>
                </a:solidFill>
                <a:latin typeface="HGP創英角ﾎﾟｯﾌﾟ体" panose="040B0A00000000000000" pitchFamily="50" charset="-128"/>
                <a:ea typeface="HGP創英角ﾎﾟｯﾌﾟ体" panose="040B0A00000000000000" pitchFamily="50" charset="-128"/>
              </a:rPr>
              <a:t>施術業者と協定のうえ、療養費の支給をあたかも現物給付のごとく取り扱うことは認められない。</a:t>
            </a:r>
          </a:p>
          <a:p>
            <a:pPr defTabSz="1492761" eaLnBrk="0" fontAlgn="base" hangingPunct="0">
              <a:spcBef>
                <a:spcPct val="0"/>
              </a:spcBef>
              <a:spcAft>
                <a:spcPts val="1307"/>
              </a:spcAft>
            </a:pPr>
            <a:r>
              <a:rPr lang="ja-JP" altLang="en-US" sz="4571" dirty="0">
                <a:latin typeface="HG丸ｺﾞｼｯｸM-PRO" panose="020F0600000000000000" pitchFamily="50" charset="-128"/>
                <a:ea typeface="HG丸ｺﾞｼｯｸM-PRO" panose="020F0600000000000000" pitchFamily="50" charset="-128"/>
              </a:rPr>
              <a:t>☆この施術に基づいて療養費の請求をなす場合においては、緊急その他真にやむを得ない場合を除いては、</a:t>
            </a:r>
            <a:r>
              <a:rPr lang="ja-JP" altLang="en-US" sz="5878" dirty="0">
                <a:solidFill>
                  <a:srgbClr val="FF0000"/>
                </a:solidFill>
                <a:latin typeface="HGP創英角ﾎﾟｯﾌﾟ体" panose="040B0A00000000000000" pitchFamily="50" charset="-128"/>
                <a:ea typeface="HGP創英角ﾎﾟｯﾌﾟ体" panose="040B0A00000000000000" pitchFamily="50" charset="-128"/>
              </a:rPr>
              <a:t>すべて医師の同意書を添付する等、医師の同意があった事を確認するに足る証拠を添える</a:t>
            </a:r>
            <a:r>
              <a:rPr lang="ja-JP" altLang="en-US" sz="4571" dirty="0">
                <a:latin typeface="HG丸ｺﾞｼｯｸM-PRO" panose="020F0600000000000000" pitchFamily="50" charset="-128"/>
                <a:ea typeface="HG丸ｺﾞｼｯｸM-PRO" panose="020F0600000000000000" pitchFamily="50" charset="-128"/>
              </a:rPr>
              <a:t>よう指導することとして、その支給の適正を期すること。</a:t>
            </a:r>
            <a:endParaRPr lang="ja-JP" altLang="ja-JP" sz="5878" dirty="0">
              <a:latin typeface="Arial" panose="020B0604020202020204" pitchFamily="34" charset="0"/>
            </a:endParaRPr>
          </a:p>
        </p:txBody>
      </p:sp>
    </p:spTree>
    <p:extLst>
      <p:ext uri="{BB962C8B-B14F-4D97-AF65-F5344CB8AC3E}">
        <p14:creationId xmlns:p14="http://schemas.microsoft.com/office/powerpoint/2010/main" val="1756530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挿絵 が含まれている画像&#10;&#10;自動的に生成された説明">
            <a:extLst>
              <a:ext uri="{FF2B5EF4-FFF2-40B4-BE49-F238E27FC236}">
                <a16:creationId xmlns:a16="http://schemas.microsoft.com/office/drawing/2014/main" id="{C1DCF551-88D3-D6DA-9381-F88392C236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4221" y="5138111"/>
            <a:ext cx="5469949" cy="5469949"/>
          </a:xfrm>
          <a:prstGeom prst="rect">
            <a:avLst/>
          </a:prstGeom>
        </p:spPr>
      </p:pic>
      <p:sp>
        <p:nvSpPr>
          <p:cNvPr id="4" name="テキスト ボックス 3">
            <a:extLst>
              <a:ext uri="{FF2B5EF4-FFF2-40B4-BE49-F238E27FC236}">
                <a16:creationId xmlns:a16="http://schemas.microsoft.com/office/drawing/2014/main" id="{3F513008-BD54-E521-6DC2-20BF4637D2D5}"/>
              </a:ext>
            </a:extLst>
          </p:cNvPr>
          <p:cNvSpPr txBox="1"/>
          <p:nvPr/>
        </p:nvSpPr>
        <p:spPr>
          <a:xfrm>
            <a:off x="983154" y="283341"/>
            <a:ext cx="14705321" cy="1901161"/>
          </a:xfrm>
          <a:prstGeom prst="rect">
            <a:avLst/>
          </a:prstGeom>
          <a:noFill/>
        </p:spPr>
        <p:txBody>
          <a:bodyPr wrap="square" rtlCol="0">
            <a:spAutoFit/>
          </a:bodyPr>
          <a:lstStyle/>
          <a:p>
            <a:pPr algn="ctr" defTabSz="1492761">
              <a:defRPr sz="1800" b="0" i="0" u="none" strike="noStrike" kern="0" cap="none" spc="0" baseline="0">
                <a:solidFill>
                  <a:srgbClr val="0000CC"/>
                </a:solidFill>
                <a:uFillTx/>
              </a:defRPr>
            </a:pPr>
            <a:r>
              <a:rPr lang="ja-JP" altLang="en-US" sz="11754" kern="0" dirty="0">
                <a:solidFill>
                  <a:srgbClr val="FF0000"/>
                </a:solidFill>
                <a:latin typeface="HGS創英角ﾎﾟｯﾌﾟ体" panose="040B0A00000000000000" pitchFamily="50" charset="-128"/>
                <a:ea typeface="HGS創英角ﾎﾟｯﾌﾟ体" panose="040B0A00000000000000" pitchFamily="50" charset="-128"/>
                <a:cs typeface="Arial Unicode MS" pitchFamily="2"/>
              </a:rPr>
              <a:t>それはよくない</a:t>
            </a:r>
            <a:r>
              <a:rPr lang="en-US" altLang="ja-JP" sz="11754" kern="0" dirty="0">
                <a:solidFill>
                  <a:srgbClr val="FF0000"/>
                </a:solidFill>
                <a:latin typeface="HGS創英角ﾎﾟｯﾌﾟ体" panose="040B0A00000000000000" pitchFamily="50" charset="-128"/>
                <a:ea typeface="HGS創英角ﾎﾟｯﾌﾟ体" panose="040B0A00000000000000" pitchFamily="50" charset="-128"/>
                <a:cs typeface="Arial Unicode MS" pitchFamily="2"/>
              </a:rPr>
              <a:t>!!</a:t>
            </a:r>
            <a:endParaRPr lang="en-US" altLang="ja-JP" sz="7836"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p:txBody>
      </p:sp>
      <p:sp>
        <p:nvSpPr>
          <p:cNvPr id="5" name="テキスト ボックス 4">
            <a:extLst>
              <a:ext uri="{FF2B5EF4-FFF2-40B4-BE49-F238E27FC236}">
                <a16:creationId xmlns:a16="http://schemas.microsoft.com/office/drawing/2014/main" id="{1E5B95D8-8427-8C24-1E9F-255245083875}"/>
              </a:ext>
            </a:extLst>
          </p:cNvPr>
          <p:cNvSpPr txBox="1"/>
          <p:nvPr/>
        </p:nvSpPr>
        <p:spPr>
          <a:xfrm>
            <a:off x="670428" y="2242794"/>
            <a:ext cx="14705321" cy="3709862"/>
          </a:xfrm>
          <a:prstGeom prst="rect">
            <a:avLst/>
          </a:prstGeom>
          <a:noFill/>
        </p:spPr>
        <p:txBody>
          <a:bodyPr wrap="square" rtlCol="0">
            <a:spAutoFit/>
          </a:bodyPr>
          <a:lstStyle/>
          <a:p>
            <a:pPr algn="ctr" defTabSz="1492761">
              <a:defRPr sz="1800" b="0" i="0" u="none" strike="noStrike" kern="0" cap="none" spc="0" baseline="0">
                <a:solidFill>
                  <a:srgbClr val="0000CC"/>
                </a:solidFill>
                <a:uFillTx/>
              </a:defRPr>
            </a:pPr>
            <a:r>
              <a:rPr lang="ja-JP" altLang="en-US" sz="7836"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災害時に鍼灸は</a:t>
            </a:r>
            <a:endParaRPr lang="en-US" altLang="ja-JP" sz="7836"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a:p>
            <a:pPr algn="ctr" defTabSz="1492761">
              <a:defRPr sz="1800" b="0" i="0" u="none" strike="noStrike" kern="0" cap="none" spc="0" baseline="0">
                <a:solidFill>
                  <a:srgbClr val="0000CC"/>
                </a:solidFill>
                <a:uFillTx/>
              </a:defRPr>
            </a:pPr>
            <a:r>
              <a:rPr lang="ja-JP" altLang="en-US" sz="7836"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疲労やストレスの軽減に</a:t>
            </a:r>
            <a:endParaRPr lang="en-US" altLang="ja-JP" sz="7836"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a:p>
            <a:pPr algn="ctr" defTabSz="1492761">
              <a:defRPr sz="1800" b="0" i="0" u="none" strike="noStrike" kern="0" cap="none" spc="0" baseline="0">
                <a:solidFill>
                  <a:srgbClr val="0000CC"/>
                </a:solidFill>
                <a:uFillTx/>
              </a:defRPr>
            </a:pPr>
            <a:r>
              <a:rPr lang="ja-JP" altLang="en-US" sz="7836"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すっっごく役に立つ</a:t>
            </a:r>
            <a:r>
              <a:rPr lang="en-US" altLang="ja-JP" sz="7836"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a:t>
            </a:r>
          </a:p>
        </p:txBody>
      </p:sp>
      <p:sp>
        <p:nvSpPr>
          <p:cNvPr id="6" name="テキスト ボックス 5">
            <a:extLst>
              <a:ext uri="{FF2B5EF4-FFF2-40B4-BE49-F238E27FC236}">
                <a16:creationId xmlns:a16="http://schemas.microsoft.com/office/drawing/2014/main" id="{85ED840C-0372-3D7E-F330-B4BF52110125}"/>
              </a:ext>
            </a:extLst>
          </p:cNvPr>
          <p:cNvSpPr txBox="1"/>
          <p:nvPr/>
        </p:nvSpPr>
        <p:spPr>
          <a:xfrm>
            <a:off x="357697" y="5842627"/>
            <a:ext cx="13830211" cy="4614340"/>
          </a:xfrm>
          <a:prstGeom prst="rect">
            <a:avLst/>
          </a:prstGeom>
          <a:noFill/>
        </p:spPr>
        <p:txBody>
          <a:bodyPr wrap="square" rtlCol="0">
            <a:spAutoFit/>
          </a:bodyPr>
          <a:lstStyle/>
          <a:p>
            <a:pPr algn="ctr" defTabSz="1492761">
              <a:defRPr sz="1800" b="0" i="0" u="none" strike="noStrike" kern="0" cap="none" spc="0" baseline="0">
                <a:solidFill>
                  <a:srgbClr val="0000CC"/>
                </a:solidFill>
                <a:uFillTx/>
              </a:defRPr>
            </a:pPr>
            <a:r>
              <a:rPr lang="ja-JP" altLang="en-US" sz="9795" kern="0" dirty="0">
                <a:solidFill>
                  <a:srgbClr val="FF0000"/>
                </a:solidFill>
                <a:latin typeface="HGS創英角ﾎﾟｯﾌﾟ体" panose="040B0A00000000000000" pitchFamily="50" charset="-128"/>
                <a:ea typeface="HGS創英角ﾎﾟｯﾌﾟ体" panose="040B0A00000000000000" pitchFamily="50" charset="-128"/>
                <a:cs typeface="Arial Unicode MS" pitchFamily="2"/>
              </a:rPr>
              <a:t>適応疾患はもちろん、</a:t>
            </a:r>
            <a:r>
              <a:rPr lang="ja-JP" altLang="en-US" sz="9795"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日常的なこれらの症状にも役立つんや</a:t>
            </a:r>
            <a:r>
              <a:rPr lang="en-US" altLang="ja-JP" sz="9795"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a:t>
            </a:r>
            <a:endParaRPr lang="en-US" altLang="ja-JP" sz="10775"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p:txBody>
      </p:sp>
      <p:sp>
        <p:nvSpPr>
          <p:cNvPr id="7" name="テキスト ボックス 6">
            <a:extLst>
              <a:ext uri="{FF2B5EF4-FFF2-40B4-BE49-F238E27FC236}">
                <a16:creationId xmlns:a16="http://schemas.microsoft.com/office/drawing/2014/main" id="{FB3B3A4A-5500-9158-C4A4-46884E5AAA97}"/>
              </a:ext>
            </a:extLst>
          </p:cNvPr>
          <p:cNvSpPr txBox="1"/>
          <p:nvPr/>
        </p:nvSpPr>
        <p:spPr>
          <a:xfrm>
            <a:off x="450280" y="1104553"/>
            <a:ext cx="14141195" cy="8771632"/>
          </a:xfrm>
          <a:prstGeom prst="rect">
            <a:avLst/>
          </a:prstGeom>
          <a:solidFill>
            <a:schemeClr val="bg1"/>
          </a:solidFill>
        </p:spPr>
        <p:txBody>
          <a:bodyPr wrap="square" rtlCol="0">
            <a:spAutoFit/>
          </a:bodyPr>
          <a:lstStyle/>
          <a:p>
            <a:pPr algn="ctr" defTabSz="1492761">
              <a:defRPr sz="1800" b="0" i="0" u="none" strike="noStrike" kern="0" cap="none" spc="0" baseline="0">
                <a:solidFill>
                  <a:srgbClr val="0000CC"/>
                </a:solidFill>
                <a:uFillTx/>
              </a:defRPr>
            </a:pPr>
            <a:r>
              <a:rPr lang="ja-JP" altLang="en-US" sz="188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せやから、</a:t>
            </a:r>
            <a:endParaRPr lang="en-US" altLang="ja-JP" sz="188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a:p>
            <a:pPr algn="ctr" defTabSz="1492761">
              <a:defRPr sz="1800" b="0" i="0" u="none" strike="noStrike" kern="0" cap="none" spc="0" baseline="0">
                <a:solidFill>
                  <a:srgbClr val="0000CC"/>
                </a:solidFill>
                <a:uFillTx/>
              </a:defRPr>
            </a:pPr>
            <a:r>
              <a:rPr lang="ja-JP" altLang="en-US" sz="188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わしらは</a:t>
            </a:r>
            <a:endParaRPr lang="en-US" altLang="ja-JP" sz="188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a:p>
            <a:pPr algn="ctr" defTabSz="1492761">
              <a:defRPr sz="1800" b="0" i="0" u="none" strike="noStrike" kern="0" cap="none" spc="0" baseline="0">
                <a:solidFill>
                  <a:srgbClr val="0000CC"/>
                </a:solidFill>
                <a:uFillTx/>
              </a:defRPr>
            </a:pPr>
            <a:r>
              <a:rPr lang="ja-JP" altLang="en-US" sz="188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同意</a:t>
            </a:r>
            <a:r>
              <a:rPr lang="ja-JP" altLang="en-US" sz="157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するんや</a:t>
            </a:r>
            <a:endParaRPr lang="en-US" altLang="ja-JP" sz="188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p:txBody>
      </p:sp>
      <p:sp>
        <p:nvSpPr>
          <p:cNvPr id="8" name="テキスト ボックス 7">
            <a:extLst>
              <a:ext uri="{FF2B5EF4-FFF2-40B4-BE49-F238E27FC236}">
                <a16:creationId xmlns:a16="http://schemas.microsoft.com/office/drawing/2014/main" id="{6E17A5A8-E8B7-487D-6BAE-1EE4780624F3}"/>
              </a:ext>
            </a:extLst>
          </p:cNvPr>
          <p:cNvSpPr txBox="1"/>
          <p:nvPr/>
        </p:nvSpPr>
        <p:spPr>
          <a:xfrm>
            <a:off x="17190786" y="1233921"/>
            <a:ext cx="1541191" cy="5134865"/>
          </a:xfrm>
          <a:prstGeom prst="rect">
            <a:avLst/>
          </a:prstGeom>
          <a:noFill/>
        </p:spPr>
        <p:txBody>
          <a:bodyPr vert="eaVert" wrap="square" rtlCol="0">
            <a:spAutoFit/>
          </a:bodyPr>
          <a:lstStyle/>
          <a:p>
            <a:pPr algn="ctr" defTabSz="1492761">
              <a:defRPr sz="1800" b="0" i="0" u="none" strike="noStrike" kern="0" cap="none" spc="0" baseline="0">
                <a:solidFill>
                  <a:srgbClr val="0000CC"/>
                </a:solidFill>
                <a:uFillTx/>
              </a:defRPr>
            </a:pPr>
            <a:r>
              <a:rPr lang="ja-JP" altLang="en-US" sz="8815"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同意医師</a:t>
            </a:r>
            <a:endParaRPr lang="en-US" altLang="ja-JP" sz="8815"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p:txBody>
      </p:sp>
    </p:spTree>
    <p:extLst>
      <p:ext uri="{BB962C8B-B14F-4D97-AF65-F5344CB8AC3E}">
        <p14:creationId xmlns:p14="http://schemas.microsoft.com/office/powerpoint/2010/main" val="237625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3A43385-C9E5-7770-6CDE-071502C81504}"/>
              </a:ext>
            </a:extLst>
          </p:cNvPr>
          <p:cNvSpPr txBox="1"/>
          <p:nvPr/>
        </p:nvSpPr>
        <p:spPr>
          <a:xfrm>
            <a:off x="6753576" y="191564"/>
            <a:ext cx="4005394"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治療対象</a:t>
            </a:r>
            <a:endPar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768E9986-5E5C-ADCB-3C16-17840F089BF4}"/>
              </a:ext>
            </a:extLst>
          </p:cNvPr>
          <p:cNvSpPr txBox="1"/>
          <p:nvPr/>
        </p:nvSpPr>
        <p:spPr>
          <a:xfrm>
            <a:off x="1374081" y="2132756"/>
            <a:ext cx="6893391"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西洋医学では</a:t>
            </a:r>
            <a:r>
              <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p>
        </p:txBody>
      </p:sp>
      <p:sp>
        <p:nvSpPr>
          <p:cNvPr id="5" name="テキスト ボックス 4">
            <a:extLst>
              <a:ext uri="{FF2B5EF4-FFF2-40B4-BE49-F238E27FC236}">
                <a16:creationId xmlns:a16="http://schemas.microsoft.com/office/drawing/2014/main" id="{BFCE4C51-F836-3958-2586-C7DFDF6BDE33}"/>
              </a:ext>
            </a:extLst>
          </p:cNvPr>
          <p:cNvSpPr txBox="1"/>
          <p:nvPr/>
        </p:nvSpPr>
        <p:spPr>
          <a:xfrm>
            <a:off x="11574082" y="2100385"/>
            <a:ext cx="6893393"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東洋医学では</a:t>
            </a:r>
            <a:r>
              <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p>
        </p:txBody>
      </p:sp>
      <p:pic>
        <p:nvPicPr>
          <p:cNvPr id="3" name="図 2">
            <a:extLst>
              <a:ext uri="{FF2B5EF4-FFF2-40B4-BE49-F238E27FC236}">
                <a16:creationId xmlns:a16="http://schemas.microsoft.com/office/drawing/2014/main" id="{53E2109E-C77B-EDB4-5FED-BC56D92F15BE}"/>
              </a:ext>
            </a:extLst>
          </p:cNvPr>
          <p:cNvPicPr>
            <a:picLocks noChangeAspect="1"/>
          </p:cNvPicPr>
          <p:nvPr/>
        </p:nvPicPr>
        <p:blipFill rotWithShape="1">
          <a:blip r:embed="rId2"/>
          <a:srcRect b="19398"/>
          <a:stretch/>
        </p:blipFill>
        <p:spPr>
          <a:xfrm>
            <a:off x="1184737" y="3840372"/>
            <a:ext cx="7839976" cy="5424710"/>
          </a:xfrm>
          <a:prstGeom prst="rect">
            <a:avLst/>
          </a:prstGeom>
        </p:spPr>
      </p:pic>
      <p:pic>
        <p:nvPicPr>
          <p:cNvPr id="4" name="図 3">
            <a:extLst>
              <a:ext uri="{FF2B5EF4-FFF2-40B4-BE49-F238E27FC236}">
                <a16:creationId xmlns:a16="http://schemas.microsoft.com/office/drawing/2014/main" id="{E2930F2D-2D63-FE5E-B925-0422B094D47D}"/>
              </a:ext>
            </a:extLst>
          </p:cNvPr>
          <p:cNvPicPr>
            <a:picLocks noChangeAspect="1"/>
          </p:cNvPicPr>
          <p:nvPr/>
        </p:nvPicPr>
        <p:blipFill rotWithShape="1">
          <a:blip r:embed="rId3"/>
          <a:srcRect b="22226"/>
          <a:stretch/>
        </p:blipFill>
        <p:spPr>
          <a:xfrm>
            <a:off x="10809539" y="3806496"/>
            <a:ext cx="7624425" cy="5242673"/>
          </a:xfrm>
          <a:prstGeom prst="rect">
            <a:avLst/>
          </a:prstGeom>
        </p:spPr>
      </p:pic>
      <p:sp>
        <p:nvSpPr>
          <p:cNvPr id="6" name="正方形/長方形 5">
            <a:extLst>
              <a:ext uri="{FF2B5EF4-FFF2-40B4-BE49-F238E27FC236}">
                <a16:creationId xmlns:a16="http://schemas.microsoft.com/office/drawing/2014/main" id="{FB1E5EF0-6616-C13C-86C9-2732A51581BE}"/>
              </a:ext>
            </a:extLst>
          </p:cNvPr>
          <p:cNvSpPr/>
          <p:nvPr/>
        </p:nvSpPr>
        <p:spPr>
          <a:xfrm>
            <a:off x="1184737" y="8847982"/>
            <a:ext cx="7518175" cy="1808872"/>
          </a:xfrm>
          <a:prstGeom prst="rect">
            <a:avLst/>
          </a:prstGeom>
          <a:noFill/>
        </p:spPr>
        <p:txBody>
          <a:bodyPr wrap="none" lIns="149270" tIns="74634" rIns="149270" bIns="74634">
            <a:spAutoFit/>
          </a:bodyPr>
          <a:lstStyle/>
          <a:p>
            <a:pPr algn="ctr"/>
            <a:r>
              <a:rPr lang="ja-JP" altLang="en-US" sz="10775"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原因ハッキリ</a:t>
            </a:r>
          </a:p>
        </p:txBody>
      </p:sp>
      <p:sp>
        <p:nvSpPr>
          <p:cNvPr id="8" name="正方形/長方形 7">
            <a:extLst>
              <a:ext uri="{FF2B5EF4-FFF2-40B4-BE49-F238E27FC236}">
                <a16:creationId xmlns:a16="http://schemas.microsoft.com/office/drawing/2014/main" id="{9B914E1B-C311-6F35-2F3E-44A3C244FBD0}"/>
              </a:ext>
            </a:extLst>
          </p:cNvPr>
          <p:cNvSpPr/>
          <p:nvPr/>
        </p:nvSpPr>
        <p:spPr>
          <a:xfrm>
            <a:off x="11329176" y="8880355"/>
            <a:ext cx="5828610" cy="1808872"/>
          </a:xfrm>
          <a:prstGeom prst="rect">
            <a:avLst/>
          </a:prstGeom>
          <a:noFill/>
        </p:spPr>
        <p:txBody>
          <a:bodyPr wrap="none" lIns="149270" tIns="74634" rIns="149270" bIns="74634">
            <a:spAutoFit/>
          </a:bodyPr>
          <a:lstStyle/>
          <a:p>
            <a:pPr algn="ctr"/>
            <a:r>
              <a:rPr lang="ja-JP" altLang="en-US" sz="10775"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原因不詳</a:t>
            </a:r>
          </a:p>
        </p:txBody>
      </p:sp>
    </p:spTree>
    <p:extLst>
      <p:ext uri="{BB962C8B-B14F-4D97-AF65-F5344CB8AC3E}">
        <p14:creationId xmlns:p14="http://schemas.microsoft.com/office/powerpoint/2010/main" val="67151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6"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7">
            <a:extLst>
              <a:ext uri="{FF2B5EF4-FFF2-40B4-BE49-F238E27FC236}">
                <a16:creationId xmlns:a16="http://schemas.microsoft.com/office/drawing/2014/main" id="{CF82F3A7-A4DF-6172-BE90-88C6DAC8B946}"/>
              </a:ext>
            </a:extLst>
          </p:cNvPr>
          <p:cNvPicPr>
            <a:picLocks noChangeAspect="1"/>
          </p:cNvPicPr>
          <p:nvPr/>
        </p:nvPicPr>
        <p:blipFill>
          <a:blip r:embed="rId2">
            <a:lum/>
            <a:alphaModFix/>
          </a:blip>
          <a:srcRect l="19962" t="9978" r="24939" b="4989"/>
          <a:stretch>
            <a:fillRect/>
          </a:stretch>
        </p:blipFill>
        <p:spPr>
          <a:xfrm>
            <a:off x="-17557" y="385297"/>
            <a:ext cx="2797336" cy="4318823"/>
          </a:xfrm>
          <a:prstGeom prst="rect">
            <a:avLst/>
          </a:prstGeom>
          <a:noFill/>
          <a:ln cap="flat">
            <a:noFill/>
          </a:ln>
        </p:spPr>
      </p:pic>
      <p:sp>
        <p:nvSpPr>
          <p:cNvPr id="3" name="テキスト ボックス 2">
            <a:extLst>
              <a:ext uri="{FF2B5EF4-FFF2-40B4-BE49-F238E27FC236}">
                <a16:creationId xmlns:a16="http://schemas.microsoft.com/office/drawing/2014/main" id="{3E5CAA01-37D4-7682-0BF9-166E02B6168F}"/>
              </a:ext>
            </a:extLst>
          </p:cNvPr>
          <p:cNvSpPr txBox="1"/>
          <p:nvPr/>
        </p:nvSpPr>
        <p:spPr>
          <a:xfrm>
            <a:off x="2531207" y="2039782"/>
            <a:ext cx="16350616" cy="7628883"/>
          </a:xfrm>
          <a:prstGeom prst="rect">
            <a:avLst/>
          </a:prstGeom>
          <a:noFill/>
        </p:spPr>
        <p:txBody>
          <a:bodyPr wrap="square" rtlCol="0">
            <a:spAutoFit/>
          </a:bodyPr>
          <a:lstStyle/>
          <a:p>
            <a:pPr algn="ctr" defTabSz="1492761">
              <a:defRPr sz="1800" b="0" i="0" u="none" strike="noStrike" kern="0" cap="none" spc="0" baseline="0">
                <a:solidFill>
                  <a:srgbClr val="0000CC"/>
                </a:solidFill>
                <a:uFillTx/>
              </a:defRPr>
            </a:pPr>
            <a:r>
              <a:rPr lang="ja-JP" altLang="en-US" sz="24487"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ややこしいことせんと</a:t>
            </a:r>
            <a:endParaRPr lang="en-US" altLang="ja-JP" sz="22528"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p:txBody>
      </p:sp>
      <p:sp>
        <p:nvSpPr>
          <p:cNvPr id="4" name="テキスト ボックス 3">
            <a:extLst>
              <a:ext uri="{FF2B5EF4-FFF2-40B4-BE49-F238E27FC236}">
                <a16:creationId xmlns:a16="http://schemas.microsoft.com/office/drawing/2014/main" id="{3C23C729-05FB-DF0A-2C27-7D66094687F5}"/>
              </a:ext>
            </a:extLst>
          </p:cNvPr>
          <p:cNvSpPr txBox="1"/>
          <p:nvPr/>
        </p:nvSpPr>
        <p:spPr>
          <a:xfrm>
            <a:off x="2531202" y="2544710"/>
            <a:ext cx="16074039" cy="6624634"/>
          </a:xfrm>
          <a:prstGeom prst="rect">
            <a:avLst/>
          </a:prstGeom>
          <a:solidFill>
            <a:schemeClr val="bg1"/>
          </a:solidFill>
        </p:spPr>
        <p:txBody>
          <a:bodyPr wrap="square" rtlCol="0">
            <a:spAutoFit/>
          </a:bodyPr>
          <a:lstStyle/>
          <a:p>
            <a:pPr algn="ctr" defTabSz="1492761">
              <a:defRPr sz="1800" b="0" i="0" u="none" strike="noStrike" kern="0" cap="none" spc="0" baseline="0">
                <a:solidFill>
                  <a:srgbClr val="0000CC"/>
                </a:solidFill>
                <a:uFillTx/>
              </a:defRPr>
            </a:pPr>
            <a:r>
              <a:rPr lang="ja-JP" altLang="en-US" sz="21224"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私らの保険料やから</a:t>
            </a:r>
            <a:endParaRPr lang="en-US" altLang="ja-JP" sz="21224"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p:txBody>
      </p:sp>
      <p:sp>
        <p:nvSpPr>
          <p:cNvPr id="5" name="テキスト ボックス 4">
            <a:extLst>
              <a:ext uri="{FF2B5EF4-FFF2-40B4-BE49-F238E27FC236}">
                <a16:creationId xmlns:a16="http://schemas.microsoft.com/office/drawing/2014/main" id="{1845F59B-7D2C-EF2A-48CC-2C1CFB11EA87}"/>
              </a:ext>
            </a:extLst>
          </p:cNvPr>
          <p:cNvSpPr txBox="1"/>
          <p:nvPr/>
        </p:nvSpPr>
        <p:spPr>
          <a:xfrm>
            <a:off x="3004088" y="781387"/>
            <a:ext cx="15376844" cy="9417963"/>
          </a:xfrm>
          <a:prstGeom prst="rect">
            <a:avLst/>
          </a:prstGeom>
          <a:solidFill>
            <a:schemeClr val="bg1"/>
          </a:solidFill>
        </p:spPr>
        <p:txBody>
          <a:bodyPr wrap="square" rtlCol="0">
            <a:spAutoFit/>
          </a:bodyPr>
          <a:lstStyle/>
          <a:p>
            <a:pPr algn="ctr" defTabSz="1492761">
              <a:defRPr sz="1800" b="0" i="0" u="none" strike="noStrike" kern="0" cap="none" spc="0" baseline="0">
                <a:solidFill>
                  <a:srgbClr val="0000CC"/>
                </a:solidFill>
                <a:uFillTx/>
              </a:defRPr>
            </a:pPr>
            <a:r>
              <a:rPr lang="ja-JP" altLang="en-US" sz="188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スッと</a:t>
            </a:r>
            <a:endParaRPr lang="en-US" altLang="ja-JP" sz="188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a:p>
            <a:pPr algn="ctr" defTabSz="1492761">
              <a:defRPr sz="1800" b="0" i="0" u="none" strike="noStrike" kern="0" cap="none" spc="0" baseline="0">
                <a:solidFill>
                  <a:srgbClr val="0000CC"/>
                </a:solidFill>
                <a:uFillTx/>
              </a:defRPr>
            </a:pPr>
            <a:r>
              <a:rPr lang="ja-JP" altLang="en-US" sz="156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鍼灸</a:t>
            </a:r>
            <a:r>
              <a:rPr lang="ja-JP" altLang="en-US" sz="131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受けれるようにしたら</a:t>
            </a:r>
            <a:endParaRPr lang="en-US" altLang="ja-JP" sz="131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a:p>
            <a:pPr algn="ctr" defTabSz="1492761">
              <a:defRPr sz="1800" b="0" i="0" u="none" strike="noStrike" kern="0" cap="none" spc="0" baseline="0">
                <a:solidFill>
                  <a:srgbClr val="0000CC"/>
                </a:solidFill>
                <a:uFillTx/>
              </a:defRPr>
            </a:pPr>
            <a:r>
              <a:rPr lang="ja-JP" altLang="en-US" sz="131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ええねん</a:t>
            </a:r>
            <a:endParaRPr lang="en-US" altLang="ja-JP" sz="13100"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p:txBody>
      </p:sp>
    </p:spTree>
    <p:extLst>
      <p:ext uri="{BB962C8B-B14F-4D97-AF65-F5344CB8AC3E}">
        <p14:creationId xmlns:p14="http://schemas.microsoft.com/office/powerpoint/2010/main" val="40387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挿絵 が含まれている画像&#10;&#10;自動的に生成された説明">
            <a:extLst>
              <a:ext uri="{FF2B5EF4-FFF2-40B4-BE49-F238E27FC236}">
                <a16:creationId xmlns:a16="http://schemas.microsoft.com/office/drawing/2014/main" id="{B24A7BCA-66C2-2FC3-FC94-41F11DC79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1943" y="5133081"/>
            <a:ext cx="5954891" cy="5954891"/>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A691F847-4606-7732-BDF1-1C3DA12EB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877" y="3021877"/>
            <a:ext cx="8448610" cy="8448610"/>
          </a:xfrm>
          <a:prstGeom prst="rect">
            <a:avLst/>
          </a:prstGeom>
        </p:spPr>
      </p:pic>
      <p:pic>
        <p:nvPicPr>
          <p:cNvPr id="2" name="図 1" descr="挿絵 が含まれている画像&#10;&#10;自動的に生成された説明">
            <a:extLst>
              <a:ext uri="{FF2B5EF4-FFF2-40B4-BE49-F238E27FC236}">
                <a16:creationId xmlns:a16="http://schemas.microsoft.com/office/drawing/2014/main" id="{83C5C528-7D74-4D53-6D03-69C88238F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13" y="-107229"/>
            <a:ext cx="4855197" cy="4855197"/>
          </a:xfrm>
          <a:prstGeom prst="rect">
            <a:avLst/>
          </a:prstGeom>
        </p:spPr>
      </p:pic>
      <p:sp>
        <p:nvSpPr>
          <p:cNvPr id="5" name="テキスト ボックス 4">
            <a:extLst>
              <a:ext uri="{FF2B5EF4-FFF2-40B4-BE49-F238E27FC236}">
                <a16:creationId xmlns:a16="http://schemas.microsoft.com/office/drawing/2014/main" id="{DCBE0056-0B44-F4C4-FD2E-5FBE973CEF9E}"/>
              </a:ext>
            </a:extLst>
          </p:cNvPr>
          <p:cNvSpPr txBox="1"/>
          <p:nvPr/>
        </p:nvSpPr>
        <p:spPr>
          <a:xfrm>
            <a:off x="2972448" y="-107229"/>
            <a:ext cx="16350616" cy="4915833"/>
          </a:xfrm>
          <a:prstGeom prst="rect">
            <a:avLst/>
          </a:prstGeom>
          <a:noFill/>
        </p:spPr>
        <p:txBody>
          <a:bodyPr wrap="square" rtlCol="0">
            <a:spAutoFit/>
          </a:bodyPr>
          <a:lstStyle/>
          <a:p>
            <a:pPr algn="ctr" defTabSz="1492761">
              <a:defRPr sz="1800" b="0" i="0" u="none" strike="noStrike" kern="0" cap="none" spc="0" baseline="0">
                <a:solidFill>
                  <a:srgbClr val="0000CC"/>
                </a:solidFill>
                <a:uFillTx/>
              </a:defRPr>
            </a:pPr>
            <a:r>
              <a:rPr lang="ja-JP" altLang="en-US" sz="15672"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みんなで</a:t>
            </a:r>
            <a:endParaRPr lang="en-US" altLang="ja-JP" sz="15672"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a:p>
            <a:pPr algn="ctr" defTabSz="1492761">
              <a:defRPr sz="1800" b="0" i="0" u="none" strike="noStrike" kern="0" cap="none" spc="0" baseline="0">
                <a:solidFill>
                  <a:srgbClr val="0000CC"/>
                </a:solidFill>
                <a:uFillTx/>
              </a:defRPr>
            </a:pPr>
            <a:r>
              <a:rPr lang="ja-JP" altLang="en-US" sz="15672"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　　　声上げよ！</a:t>
            </a:r>
            <a:endParaRPr lang="en-US" altLang="ja-JP" sz="15672"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p:txBody>
      </p:sp>
      <p:sp>
        <p:nvSpPr>
          <p:cNvPr id="6" name="テキスト ボックス 5">
            <a:extLst>
              <a:ext uri="{FF2B5EF4-FFF2-40B4-BE49-F238E27FC236}">
                <a16:creationId xmlns:a16="http://schemas.microsoft.com/office/drawing/2014/main" id="{EBFFA38B-0CB3-E7C6-1374-38A608B4A6BF}"/>
              </a:ext>
            </a:extLst>
          </p:cNvPr>
          <p:cNvSpPr txBox="1"/>
          <p:nvPr/>
        </p:nvSpPr>
        <p:spPr>
          <a:xfrm>
            <a:off x="2759503" y="8438391"/>
            <a:ext cx="8448610" cy="2504083"/>
          </a:xfrm>
          <a:prstGeom prst="rect">
            <a:avLst/>
          </a:prstGeom>
          <a:solidFill>
            <a:schemeClr val="bg1"/>
          </a:solidFill>
        </p:spPr>
        <p:txBody>
          <a:bodyPr wrap="square" rtlCol="0">
            <a:spAutoFit/>
          </a:bodyPr>
          <a:lstStyle/>
          <a:p>
            <a:pPr algn="ctr" defTabSz="1492761">
              <a:defRPr sz="1800" b="0" i="0" u="none" strike="noStrike" kern="0" cap="none" spc="0" baseline="0">
                <a:solidFill>
                  <a:srgbClr val="0000CC"/>
                </a:solidFill>
                <a:uFillTx/>
              </a:defRPr>
            </a:pPr>
            <a:r>
              <a:rPr lang="ja-JP" altLang="en-US" sz="15672"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署名とか</a:t>
            </a:r>
            <a:endParaRPr lang="en-US" altLang="ja-JP" sz="15672"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p:txBody>
      </p:sp>
      <p:sp>
        <p:nvSpPr>
          <p:cNvPr id="7" name="テキスト ボックス 6">
            <a:extLst>
              <a:ext uri="{FF2B5EF4-FFF2-40B4-BE49-F238E27FC236}">
                <a16:creationId xmlns:a16="http://schemas.microsoft.com/office/drawing/2014/main" id="{A5ADF91D-8F42-958B-CC16-2724B15B5500}"/>
              </a:ext>
            </a:extLst>
          </p:cNvPr>
          <p:cNvSpPr txBox="1"/>
          <p:nvPr/>
        </p:nvSpPr>
        <p:spPr>
          <a:xfrm>
            <a:off x="79045" y="410648"/>
            <a:ext cx="1692002" cy="10687684"/>
          </a:xfrm>
          <a:prstGeom prst="rect">
            <a:avLst/>
          </a:prstGeom>
          <a:noFill/>
        </p:spPr>
        <p:txBody>
          <a:bodyPr vert="eaVert" wrap="square" rtlCol="0">
            <a:spAutoFit/>
          </a:bodyPr>
          <a:lstStyle/>
          <a:p>
            <a:pPr algn="ctr" defTabSz="1492761">
              <a:defRPr sz="1800" b="0" i="0" u="none" strike="noStrike" kern="0" cap="none" spc="0" baseline="0">
                <a:solidFill>
                  <a:srgbClr val="0000CC"/>
                </a:solidFill>
                <a:uFillTx/>
              </a:defRPr>
            </a:pPr>
            <a:r>
              <a:rPr lang="ja-JP" altLang="en-US" sz="9795"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rPr>
              <a:t>まず知ることやね</a:t>
            </a:r>
            <a:endParaRPr lang="en-US" altLang="ja-JP" sz="9795" kern="0" dirty="0">
              <a:solidFill>
                <a:srgbClr val="008000"/>
              </a:solidFill>
              <a:latin typeface="HGS創英角ﾎﾟｯﾌﾟ体" panose="040B0A00000000000000" pitchFamily="50" charset="-128"/>
              <a:ea typeface="HGS創英角ﾎﾟｯﾌﾟ体" panose="040B0A00000000000000" pitchFamily="50" charset="-128"/>
              <a:cs typeface="Arial Unicode MS" pitchFamily="2"/>
            </a:endParaRPr>
          </a:p>
        </p:txBody>
      </p:sp>
    </p:spTree>
    <p:extLst>
      <p:ext uri="{BB962C8B-B14F-4D97-AF65-F5344CB8AC3E}">
        <p14:creationId xmlns:p14="http://schemas.microsoft.com/office/powerpoint/2010/main" val="171210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テキスト, 手紙&#10;&#10;自動的に生成された説明">
            <a:extLst>
              <a:ext uri="{FF2B5EF4-FFF2-40B4-BE49-F238E27FC236}">
                <a16:creationId xmlns:a16="http://schemas.microsoft.com/office/drawing/2014/main" id="{27FAA583-DA26-F2CA-F60D-99FBF06C2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46" y="278067"/>
            <a:ext cx="4308675" cy="5541697"/>
          </a:xfrm>
          <a:prstGeom prst="rect">
            <a:avLst/>
          </a:prstGeom>
        </p:spPr>
      </p:pic>
      <p:pic>
        <p:nvPicPr>
          <p:cNvPr id="5" name="図 4" descr="食品 が含まれている画像&#10;&#10;自動的に生成された説明">
            <a:extLst>
              <a:ext uri="{FF2B5EF4-FFF2-40B4-BE49-F238E27FC236}">
                <a16:creationId xmlns:a16="http://schemas.microsoft.com/office/drawing/2014/main" id="{21FCFB98-E7AC-BA34-D481-696EA0BA5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1449" y="5213878"/>
            <a:ext cx="3835973" cy="5541698"/>
          </a:xfrm>
          <a:prstGeom prst="rect">
            <a:avLst/>
          </a:prstGeom>
        </p:spPr>
      </p:pic>
      <p:pic>
        <p:nvPicPr>
          <p:cNvPr id="2" name="図 1" descr="テキスト, 手紙&#10;&#10;自動的に生成された説明">
            <a:extLst>
              <a:ext uri="{FF2B5EF4-FFF2-40B4-BE49-F238E27FC236}">
                <a16:creationId xmlns:a16="http://schemas.microsoft.com/office/drawing/2014/main" id="{765E1F3C-7E5B-6CD0-2F6D-87B956130F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81646" y="278068"/>
            <a:ext cx="3831439" cy="5541697"/>
          </a:xfrm>
          <a:prstGeom prst="rect">
            <a:avLst/>
          </a:prstGeom>
        </p:spPr>
      </p:pic>
      <p:pic>
        <p:nvPicPr>
          <p:cNvPr id="4" name="図 3" descr="マップ が含まれている画像&#10;&#10;自動的に生成された説明">
            <a:extLst>
              <a:ext uri="{FF2B5EF4-FFF2-40B4-BE49-F238E27FC236}">
                <a16:creationId xmlns:a16="http://schemas.microsoft.com/office/drawing/2014/main" id="{3B00EE7C-E8D2-31EA-B6BC-FC4F36F3EB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7073" y="1977141"/>
            <a:ext cx="3691328" cy="5208432"/>
          </a:xfrm>
          <a:prstGeom prst="rect">
            <a:avLst/>
          </a:prstGeom>
        </p:spPr>
      </p:pic>
      <p:sp>
        <p:nvSpPr>
          <p:cNvPr id="9" name="テキスト ボックス 8">
            <a:extLst>
              <a:ext uri="{FF2B5EF4-FFF2-40B4-BE49-F238E27FC236}">
                <a16:creationId xmlns:a16="http://schemas.microsoft.com/office/drawing/2014/main" id="{52F98A04-87AE-FF49-C597-48F7600963ED}"/>
              </a:ext>
            </a:extLst>
          </p:cNvPr>
          <p:cNvSpPr txBox="1"/>
          <p:nvPr/>
        </p:nvSpPr>
        <p:spPr>
          <a:xfrm>
            <a:off x="4455044" y="66783"/>
            <a:ext cx="9954180" cy="1599669"/>
          </a:xfrm>
          <a:prstGeom prst="rect">
            <a:avLst/>
          </a:prstGeom>
          <a:noFill/>
        </p:spPr>
        <p:txBody>
          <a:bodyPr wrap="square">
            <a:spAutoFit/>
          </a:bodyPr>
          <a:lstStyle/>
          <a:p>
            <a:pPr algn="ctr"/>
            <a:r>
              <a:rPr lang="ja-JP" altLang="en-US" sz="9795"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参考文献紹介</a:t>
            </a:r>
          </a:p>
        </p:txBody>
      </p:sp>
      <p:pic>
        <p:nvPicPr>
          <p:cNvPr id="6" name="図 5" descr="テキスト&#10;&#10;自動的に生成された説明">
            <a:extLst>
              <a:ext uri="{FF2B5EF4-FFF2-40B4-BE49-F238E27FC236}">
                <a16:creationId xmlns:a16="http://schemas.microsoft.com/office/drawing/2014/main" id="{20EE2835-098A-EA9D-D6A8-B329AA9C9E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0220" y="4871033"/>
            <a:ext cx="4273803" cy="6042927"/>
          </a:xfrm>
          <a:prstGeom prst="rect">
            <a:avLst/>
          </a:prstGeom>
        </p:spPr>
      </p:pic>
      <p:pic>
        <p:nvPicPr>
          <p:cNvPr id="10" name="図 9" descr="テキスト, 手紙&#10;&#10;自動的に生成された説明">
            <a:extLst>
              <a:ext uri="{FF2B5EF4-FFF2-40B4-BE49-F238E27FC236}">
                <a16:creationId xmlns:a16="http://schemas.microsoft.com/office/drawing/2014/main" id="{FA0DEEEA-F7E3-706F-572D-06E56BEE3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4823" y="-107229"/>
            <a:ext cx="7956287" cy="11507768"/>
          </a:xfrm>
          <a:prstGeom prst="rect">
            <a:avLst/>
          </a:prstGeom>
        </p:spPr>
      </p:pic>
      <p:pic>
        <p:nvPicPr>
          <p:cNvPr id="11" name="図 10" descr="食品 が含まれている画像&#10;&#10;自動的に生成された説明">
            <a:extLst>
              <a:ext uri="{FF2B5EF4-FFF2-40B4-BE49-F238E27FC236}">
                <a16:creationId xmlns:a16="http://schemas.microsoft.com/office/drawing/2014/main" id="{89E87118-2E3A-523D-A53F-7A7CAC2C0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734" y="-168333"/>
            <a:ext cx="8050287" cy="11629974"/>
          </a:xfrm>
          <a:prstGeom prst="rect">
            <a:avLst/>
          </a:prstGeom>
        </p:spPr>
      </p:pic>
      <p:pic>
        <p:nvPicPr>
          <p:cNvPr id="12" name="図 11" descr="マップ が含まれている画像&#10;&#10;自動的に生成された説明">
            <a:extLst>
              <a:ext uri="{FF2B5EF4-FFF2-40B4-BE49-F238E27FC236}">
                <a16:creationId xmlns:a16="http://schemas.microsoft.com/office/drawing/2014/main" id="{A05BD85F-E9D5-46E1-11CF-997310BB5F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6153" y="2533"/>
            <a:ext cx="8078010" cy="11398006"/>
          </a:xfrm>
          <a:prstGeom prst="rect">
            <a:avLst/>
          </a:prstGeom>
        </p:spPr>
      </p:pic>
      <p:pic>
        <p:nvPicPr>
          <p:cNvPr id="13" name="図 12" descr="テキスト&#10;&#10;自動的に生成された説明">
            <a:extLst>
              <a:ext uri="{FF2B5EF4-FFF2-40B4-BE49-F238E27FC236}">
                <a16:creationId xmlns:a16="http://schemas.microsoft.com/office/drawing/2014/main" id="{0AE24639-A50C-BF12-230F-040D1EA0B1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3685" y="66783"/>
            <a:ext cx="7903336" cy="11174890"/>
          </a:xfrm>
          <a:prstGeom prst="rect">
            <a:avLst/>
          </a:prstGeom>
        </p:spPr>
      </p:pic>
      <p:pic>
        <p:nvPicPr>
          <p:cNvPr id="14" name="図 13">
            <a:extLst>
              <a:ext uri="{FF2B5EF4-FFF2-40B4-BE49-F238E27FC236}">
                <a16:creationId xmlns:a16="http://schemas.microsoft.com/office/drawing/2014/main" id="{1C00CEF8-8487-F52D-71F4-93A9BFC3DE9E}"/>
              </a:ext>
            </a:extLst>
          </p:cNvPr>
          <p:cNvPicPr>
            <a:picLocks noChangeAspect="1"/>
          </p:cNvPicPr>
          <p:nvPr/>
        </p:nvPicPr>
        <p:blipFill>
          <a:blip r:embed="rId7"/>
          <a:stretch>
            <a:fillRect/>
          </a:stretch>
        </p:blipFill>
        <p:spPr>
          <a:xfrm>
            <a:off x="5766732" y="-1948"/>
            <a:ext cx="8535741" cy="10980155"/>
          </a:xfrm>
          <a:prstGeom prst="rect">
            <a:avLst/>
          </a:prstGeom>
        </p:spPr>
      </p:pic>
    </p:spTree>
    <p:extLst>
      <p:ext uri="{BB962C8B-B14F-4D97-AF65-F5344CB8AC3E}">
        <p14:creationId xmlns:p14="http://schemas.microsoft.com/office/powerpoint/2010/main" val="239797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0"/>
                                        </p:tgtEl>
                                      </p:cBhvr>
                                    </p:animEffect>
                                    <p:anim calcmode="lin" valueType="num">
                                      <p:cBhvr>
                                        <p:cTn id="14" dur="1000"/>
                                        <p:tgtEl>
                                          <p:spTgt spid="10"/>
                                        </p:tgtEl>
                                        <p:attrNameLst>
                                          <p:attrName>ppt_x</p:attrName>
                                        </p:attrNameLst>
                                      </p:cBhvr>
                                      <p:tavLst>
                                        <p:tav tm="0">
                                          <p:val>
                                            <p:strVal val="ppt_x"/>
                                          </p:val>
                                        </p:tav>
                                        <p:tav tm="100000">
                                          <p:val>
                                            <p:strVal val="ppt_x"/>
                                          </p:val>
                                        </p:tav>
                                      </p:tavLst>
                                    </p:anim>
                                    <p:anim calcmode="lin" valueType="num">
                                      <p:cBhvr>
                                        <p:cTn id="15" dur="1000"/>
                                        <p:tgtEl>
                                          <p:spTgt spid="10"/>
                                        </p:tgtEl>
                                        <p:attrNameLst>
                                          <p:attrName>ppt_y</p:attrName>
                                        </p:attrNameLst>
                                      </p:cBhvr>
                                      <p:tavLst>
                                        <p:tav tm="0">
                                          <p:val>
                                            <p:strVal val="ppt_y"/>
                                          </p:val>
                                        </p:tav>
                                        <p:tav tm="100000">
                                          <p:val>
                                            <p:strVal val="ppt_y+.1"/>
                                          </p:val>
                                        </p:tav>
                                      </p:tavLst>
                                    </p:anim>
                                    <p:set>
                                      <p:cBhvr>
                                        <p:cTn id="16" dur="1" fill="hold">
                                          <p:stCondLst>
                                            <p:cond delay="9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1"/>
                                        </p:tgtEl>
                                      </p:cBhvr>
                                    </p:animEffect>
                                    <p:anim calcmode="lin" valueType="num">
                                      <p:cBhvr>
                                        <p:cTn id="35" dur="1000"/>
                                        <p:tgtEl>
                                          <p:spTgt spid="11"/>
                                        </p:tgtEl>
                                        <p:attrNameLst>
                                          <p:attrName>ppt_x</p:attrName>
                                        </p:attrNameLst>
                                      </p:cBhvr>
                                      <p:tavLst>
                                        <p:tav tm="0">
                                          <p:val>
                                            <p:strVal val="ppt_x"/>
                                          </p:val>
                                        </p:tav>
                                        <p:tav tm="100000">
                                          <p:val>
                                            <p:strVal val="ppt_x"/>
                                          </p:val>
                                        </p:tav>
                                      </p:tavLst>
                                    </p:anim>
                                    <p:anim calcmode="lin" valueType="num">
                                      <p:cBhvr>
                                        <p:cTn id="36" dur="1000"/>
                                        <p:tgtEl>
                                          <p:spTgt spid="11"/>
                                        </p:tgtEl>
                                        <p:attrNameLst>
                                          <p:attrName>ppt_y</p:attrName>
                                        </p:attrNameLst>
                                      </p:cBhvr>
                                      <p:tavLst>
                                        <p:tav tm="0">
                                          <p:val>
                                            <p:strVal val="ppt_y"/>
                                          </p:val>
                                        </p:tav>
                                        <p:tav tm="100000">
                                          <p:val>
                                            <p:strVal val="ppt_y+.1"/>
                                          </p:val>
                                        </p:tav>
                                      </p:tavLst>
                                    </p:anim>
                                    <p:set>
                                      <p:cBhvr>
                                        <p:cTn id="37" dur="1" fill="hold">
                                          <p:stCondLst>
                                            <p:cond delay="9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12"/>
                                        </p:tgtEl>
                                      </p:cBhvr>
                                    </p:animEffect>
                                    <p:anim calcmode="lin" valueType="num">
                                      <p:cBhvr>
                                        <p:cTn id="56" dur="1000"/>
                                        <p:tgtEl>
                                          <p:spTgt spid="12"/>
                                        </p:tgtEl>
                                        <p:attrNameLst>
                                          <p:attrName>ppt_x</p:attrName>
                                        </p:attrNameLst>
                                      </p:cBhvr>
                                      <p:tavLst>
                                        <p:tav tm="0">
                                          <p:val>
                                            <p:strVal val="ppt_x"/>
                                          </p:val>
                                        </p:tav>
                                        <p:tav tm="100000">
                                          <p:val>
                                            <p:strVal val="ppt_x"/>
                                          </p:val>
                                        </p:tav>
                                      </p:tavLst>
                                    </p:anim>
                                    <p:anim calcmode="lin" valueType="num">
                                      <p:cBhvr>
                                        <p:cTn id="57" dur="1000"/>
                                        <p:tgtEl>
                                          <p:spTgt spid="12"/>
                                        </p:tgtEl>
                                        <p:attrNameLst>
                                          <p:attrName>ppt_y</p:attrName>
                                        </p:attrNameLst>
                                      </p:cBhvr>
                                      <p:tavLst>
                                        <p:tav tm="0">
                                          <p:val>
                                            <p:strVal val="ppt_y"/>
                                          </p:val>
                                        </p:tav>
                                        <p:tav tm="100000">
                                          <p:val>
                                            <p:strVal val="ppt_y+.1"/>
                                          </p:val>
                                        </p:tav>
                                      </p:tavLst>
                                    </p:anim>
                                    <p:set>
                                      <p:cBhvr>
                                        <p:cTn id="58" dur="1" fill="hold">
                                          <p:stCondLst>
                                            <p:cond delay="9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1000"/>
                                        <p:tgtEl>
                                          <p:spTgt spid="13"/>
                                        </p:tgtEl>
                                      </p:cBhvr>
                                    </p:animEffect>
                                    <p:anim calcmode="lin" valueType="num">
                                      <p:cBhvr>
                                        <p:cTn id="71" dur="1000" fill="hold"/>
                                        <p:tgtEl>
                                          <p:spTgt spid="13"/>
                                        </p:tgtEl>
                                        <p:attrNameLst>
                                          <p:attrName>ppt_x</p:attrName>
                                        </p:attrNameLst>
                                      </p:cBhvr>
                                      <p:tavLst>
                                        <p:tav tm="0">
                                          <p:val>
                                            <p:strVal val="#ppt_x"/>
                                          </p:val>
                                        </p:tav>
                                        <p:tav tm="100000">
                                          <p:val>
                                            <p:strVal val="#ppt_x"/>
                                          </p:val>
                                        </p:tav>
                                      </p:tavLst>
                                    </p:anim>
                                    <p:anim calcmode="lin" valueType="num">
                                      <p:cBhvr>
                                        <p:cTn id="7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xit" presetSubtype="0" fill="hold" nodeType="clickEffect">
                                  <p:stCondLst>
                                    <p:cond delay="0"/>
                                  </p:stCondLst>
                                  <p:childTnLst>
                                    <p:animEffect transition="out" filter="fade">
                                      <p:cBhvr>
                                        <p:cTn id="76" dur="1000"/>
                                        <p:tgtEl>
                                          <p:spTgt spid="13"/>
                                        </p:tgtEl>
                                      </p:cBhvr>
                                    </p:animEffect>
                                    <p:anim calcmode="lin" valueType="num">
                                      <p:cBhvr>
                                        <p:cTn id="77" dur="1000"/>
                                        <p:tgtEl>
                                          <p:spTgt spid="13"/>
                                        </p:tgtEl>
                                        <p:attrNameLst>
                                          <p:attrName>ppt_x</p:attrName>
                                        </p:attrNameLst>
                                      </p:cBhvr>
                                      <p:tavLst>
                                        <p:tav tm="0">
                                          <p:val>
                                            <p:strVal val="ppt_x"/>
                                          </p:val>
                                        </p:tav>
                                        <p:tav tm="100000">
                                          <p:val>
                                            <p:strVal val="ppt_x"/>
                                          </p:val>
                                        </p:tav>
                                      </p:tavLst>
                                    </p:anim>
                                    <p:anim calcmode="lin" valueType="num">
                                      <p:cBhvr>
                                        <p:cTn id="78" dur="1000"/>
                                        <p:tgtEl>
                                          <p:spTgt spid="13"/>
                                        </p:tgtEl>
                                        <p:attrNameLst>
                                          <p:attrName>ppt_y</p:attrName>
                                        </p:attrNameLst>
                                      </p:cBhvr>
                                      <p:tavLst>
                                        <p:tav tm="0">
                                          <p:val>
                                            <p:strVal val="ppt_y"/>
                                          </p:val>
                                        </p:tav>
                                        <p:tav tm="100000">
                                          <p:val>
                                            <p:strVal val="ppt_y+.1"/>
                                          </p:val>
                                        </p:tav>
                                      </p:tavLst>
                                    </p:anim>
                                    <p:set>
                                      <p:cBhvr>
                                        <p:cTn id="79" dur="1" fill="hold">
                                          <p:stCondLst>
                                            <p:cond delay="999"/>
                                          </p:stCondLst>
                                        </p:cTn>
                                        <p:tgtEl>
                                          <p:spTgt spid="1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1000"/>
                                        <p:tgtEl>
                                          <p:spTgt spid="6"/>
                                        </p:tgtEl>
                                      </p:cBhvr>
                                    </p:animEffect>
                                    <p:anim calcmode="lin" valueType="num">
                                      <p:cBhvr>
                                        <p:cTn id="85" dur="1000" fill="hold"/>
                                        <p:tgtEl>
                                          <p:spTgt spid="6"/>
                                        </p:tgtEl>
                                        <p:attrNameLst>
                                          <p:attrName>ppt_x</p:attrName>
                                        </p:attrNameLst>
                                      </p:cBhvr>
                                      <p:tavLst>
                                        <p:tav tm="0">
                                          <p:val>
                                            <p:strVal val="#ppt_x"/>
                                          </p:val>
                                        </p:tav>
                                        <p:tav tm="100000">
                                          <p:val>
                                            <p:strVal val="#ppt_x"/>
                                          </p:val>
                                        </p:tav>
                                      </p:tavLst>
                                    </p:anim>
                                    <p:anim calcmode="lin" valueType="num">
                                      <p:cBhvr>
                                        <p:cTn id="8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1000"/>
                                        <p:tgtEl>
                                          <p:spTgt spid="14"/>
                                        </p:tgtEl>
                                      </p:cBhvr>
                                    </p:animEffect>
                                    <p:anim calcmode="lin" valueType="num">
                                      <p:cBhvr>
                                        <p:cTn id="92" dur="1000" fill="hold"/>
                                        <p:tgtEl>
                                          <p:spTgt spid="14"/>
                                        </p:tgtEl>
                                        <p:attrNameLst>
                                          <p:attrName>ppt_x</p:attrName>
                                        </p:attrNameLst>
                                      </p:cBhvr>
                                      <p:tavLst>
                                        <p:tav tm="0">
                                          <p:val>
                                            <p:strVal val="#ppt_x"/>
                                          </p:val>
                                        </p:tav>
                                        <p:tav tm="100000">
                                          <p:val>
                                            <p:strVal val="#ppt_x"/>
                                          </p:val>
                                        </p:tav>
                                      </p:tavLst>
                                    </p:anim>
                                    <p:anim calcmode="lin" valueType="num">
                                      <p:cBhvr>
                                        <p:cTn id="9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14"/>
                                        </p:tgtEl>
                                      </p:cBhvr>
                                    </p:animEffect>
                                    <p:anim calcmode="lin" valueType="num">
                                      <p:cBhvr>
                                        <p:cTn id="98" dur="1000"/>
                                        <p:tgtEl>
                                          <p:spTgt spid="14"/>
                                        </p:tgtEl>
                                        <p:attrNameLst>
                                          <p:attrName>ppt_x</p:attrName>
                                        </p:attrNameLst>
                                      </p:cBhvr>
                                      <p:tavLst>
                                        <p:tav tm="0">
                                          <p:val>
                                            <p:strVal val="ppt_x"/>
                                          </p:val>
                                        </p:tav>
                                        <p:tav tm="100000">
                                          <p:val>
                                            <p:strVal val="ppt_x"/>
                                          </p:val>
                                        </p:tav>
                                      </p:tavLst>
                                    </p:anim>
                                    <p:anim calcmode="lin" valueType="num">
                                      <p:cBhvr>
                                        <p:cTn id="99" dur="1000"/>
                                        <p:tgtEl>
                                          <p:spTgt spid="14"/>
                                        </p:tgtEl>
                                        <p:attrNameLst>
                                          <p:attrName>ppt_y</p:attrName>
                                        </p:attrNameLst>
                                      </p:cBhvr>
                                      <p:tavLst>
                                        <p:tav tm="0">
                                          <p:val>
                                            <p:strVal val="ppt_y"/>
                                          </p:val>
                                        </p:tav>
                                        <p:tav tm="100000">
                                          <p:val>
                                            <p:strVal val="ppt_y+.1"/>
                                          </p:val>
                                        </p:tav>
                                      </p:tavLst>
                                    </p:anim>
                                    <p:set>
                                      <p:cBhvr>
                                        <p:cTn id="100" dur="1" fill="hold">
                                          <p:stCondLst>
                                            <p:cond delay="999"/>
                                          </p:stCondLst>
                                        </p:cTn>
                                        <p:tgtEl>
                                          <p:spTgt spid="14"/>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1000"/>
                                        <p:tgtEl>
                                          <p:spTgt spid="8"/>
                                        </p:tgtEl>
                                      </p:cBhvr>
                                    </p:animEffect>
                                    <p:anim calcmode="lin" valueType="num">
                                      <p:cBhvr>
                                        <p:cTn id="106" dur="1000" fill="hold"/>
                                        <p:tgtEl>
                                          <p:spTgt spid="8"/>
                                        </p:tgtEl>
                                        <p:attrNameLst>
                                          <p:attrName>ppt_x</p:attrName>
                                        </p:attrNameLst>
                                      </p:cBhvr>
                                      <p:tavLst>
                                        <p:tav tm="0">
                                          <p:val>
                                            <p:strVal val="#ppt_x"/>
                                          </p:val>
                                        </p:tav>
                                        <p:tav tm="100000">
                                          <p:val>
                                            <p:strVal val="#ppt_x"/>
                                          </p:val>
                                        </p:tav>
                                      </p:tavLst>
                                    </p:anim>
                                    <p:anim calcmode="lin" valueType="num">
                                      <p:cBhvr>
                                        <p:cTn id="10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A17D368-310F-76D7-6C9F-FA181E07A991}"/>
              </a:ext>
            </a:extLst>
          </p:cNvPr>
          <p:cNvSpPr/>
          <p:nvPr/>
        </p:nvSpPr>
        <p:spPr>
          <a:xfrm>
            <a:off x="-300714" y="2646319"/>
            <a:ext cx="19040942" cy="5150236"/>
          </a:xfrm>
          <a:prstGeom prst="rect">
            <a:avLst/>
          </a:prstGeom>
          <a:noFill/>
        </p:spPr>
        <p:txBody>
          <a:bodyPr wrap="square" lIns="149270" tIns="74634" rIns="149270" bIns="74634">
            <a:spAutoFit/>
          </a:bodyPr>
          <a:lstStyle/>
          <a:p>
            <a:pPr algn="ctr"/>
            <a:r>
              <a:rPr lang="ja-JP" altLang="en-US" sz="32488" dirty="0">
                <a:ln w="0"/>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おしまい</a:t>
            </a:r>
          </a:p>
        </p:txBody>
      </p:sp>
    </p:spTree>
    <p:extLst>
      <p:ext uri="{BB962C8B-B14F-4D97-AF65-F5344CB8AC3E}">
        <p14:creationId xmlns:p14="http://schemas.microsoft.com/office/powerpoint/2010/main" val="153153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077A949-1D04-0D1F-3FFC-33D28563579D}"/>
              </a:ext>
            </a:extLst>
          </p:cNvPr>
          <p:cNvSpPr txBox="1"/>
          <p:nvPr/>
        </p:nvSpPr>
        <p:spPr>
          <a:xfrm>
            <a:off x="6753577" y="191564"/>
            <a:ext cx="5216134"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効果の出方</a:t>
            </a:r>
            <a:endPar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p:txBody>
      </p:sp>
      <p:sp>
        <p:nvSpPr>
          <p:cNvPr id="5" name="テキスト ボックス 4">
            <a:extLst>
              <a:ext uri="{FF2B5EF4-FFF2-40B4-BE49-F238E27FC236}">
                <a16:creationId xmlns:a16="http://schemas.microsoft.com/office/drawing/2014/main" id="{ED235A55-27DB-98FA-F5B3-08D5B9DB416B}"/>
              </a:ext>
            </a:extLst>
          </p:cNvPr>
          <p:cNvSpPr txBox="1"/>
          <p:nvPr/>
        </p:nvSpPr>
        <p:spPr>
          <a:xfrm>
            <a:off x="239671" y="2070558"/>
            <a:ext cx="6893391"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西洋医学では</a:t>
            </a:r>
            <a:r>
              <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p>
        </p:txBody>
      </p:sp>
      <p:sp>
        <p:nvSpPr>
          <p:cNvPr id="6" name="テキスト ボックス 5">
            <a:extLst>
              <a:ext uri="{FF2B5EF4-FFF2-40B4-BE49-F238E27FC236}">
                <a16:creationId xmlns:a16="http://schemas.microsoft.com/office/drawing/2014/main" id="{0ED436C1-6894-362C-B6A7-065E6487EE8B}"/>
              </a:ext>
            </a:extLst>
          </p:cNvPr>
          <p:cNvSpPr txBox="1"/>
          <p:nvPr/>
        </p:nvSpPr>
        <p:spPr>
          <a:xfrm>
            <a:off x="11594411" y="2136740"/>
            <a:ext cx="6893393"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東洋医学では</a:t>
            </a:r>
            <a:r>
              <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p>
        </p:txBody>
      </p:sp>
      <p:pic>
        <p:nvPicPr>
          <p:cNvPr id="7" name="図 6">
            <a:extLst>
              <a:ext uri="{FF2B5EF4-FFF2-40B4-BE49-F238E27FC236}">
                <a16:creationId xmlns:a16="http://schemas.microsoft.com/office/drawing/2014/main" id="{F6BBD8E7-75EC-A545-581B-0FAE9653DAA4}"/>
              </a:ext>
            </a:extLst>
          </p:cNvPr>
          <p:cNvPicPr>
            <a:picLocks noChangeAspect="1"/>
          </p:cNvPicPr>
          <p:nvPr/>
        </p:nvPicPr>
        <p:blipFill rotWithShape="1">
          <a:blip r:embed="rId3"/>
          <a:srcRect b="40620"/>
          <a:stretch/>
        </p:blipFill>
        <p:spPr>
          <a:xfrm>
            <a:off x="188301" y="3722741"/>
            <a:ext cx="8503552" cy="4106790"/>
          </a:xfrm>
          <a:prstGeom prst="rect">
            <a:avLst/>
          </a:prstGeom>
        </p:spPr>
      </p:pic>
      <p:pic>
        <p:nvPicPr>
          <p:cNvPr id="8" name="図 7">
            <a:extLst>
              <a:ext uri="{FF2B5EF4-FFF2-40B4-BE49-F238E27FC236}">
                <a16:creationId xmlns:a16="http://schemas.microsoft.com/office/drawing/2014/main" id="{40801F9B-33A2-A49B-A2D3-C6E637872A00}"/>
              </a:ext>
            </a:extLst>
          </p:cNvPr>
          <p:cNvPicPr>
            <a:picLocks noChangeAspect="1"/>
          </p:cNvPicPr>
          <p:nvPr/>
        </p:nvPicPr>
        <p:blipFill rotWithShape="1">
          <a:blip r:embed="rId4"/>
          <a:srcRect b="24771"/>
          <a:stretch/>
        </p:blipFill>
        <p:spPr>
          <a:xfrm>
            <a:off x="10655014" y="4081916"/>
            <a:ext cx="8503552" cy="4762088"/>
          </a:xfrm>
          <a:prstGeom prst="rect">
            <a:avLst/>
          </a:prstGeom>
        </p:spPr>
      </p:pic>
      <p:sp>
        <p:nvSpPr>
          <p:cNvPr id="9" name="正方形/長方形 8">
            <a:extLst>
              <a:ext uri="{FF2B5EF4-FFF2-40B4-BE49-F238E27FC236}">
                <a16:creationId xmlns:a16="http://schemas.microsoft.com/office/drawing/2014/main" id="{A4E4A04B-5330-929D-7C95-531F2177B2EC}"/>
              </a:ext>
            </a:extLst>
          </p:cNvPr>
          <p:cNvSpPr/>
          <p:nvPr/>
        </p:nvSpPr>
        <p:spPr>
          <a:xfrm>
            <a:off x="425854" y="7743262"/>
            <a:ext cx="6707055" cy="2361459"/>
          </a:xfrm>
          <a:prstGeom prst="rect">
            <a:avLst/>
          </a:prstGeom>
          <a:noFill/>
        </p:spPr>
        <p:txBody>
          <a:bodyPr wrap="none" lIns="149270" tIns="74634" rIns="149270" bIns="74634">
            <a:spAutoFit/>
          </a:bodyPr>
          <a:lstStyle/>
          <a:p>
            <a:pPr algn="ctr"/>
            <a:r>
              <a:rPr lang="ja-JP" altLang="en-US" sz="14366"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すぐきく</a:t>
            </a:r>
          </a:p>
        </p:txBody>
      </p:sp>
      <p:sp>
        <p:nvSpPr>
          <p:cNvPr id="10" name="正方形/長方形 9">
            <a:extLst>
              <a:ext uri="{FF2B5EF4-FFF2-40B4-BE49-F238E27FC236}">
                <a16:creationId xmlns:a16="http://schemas.microsoft.com/office/drawing/2014/main" id="{B73BB30D-E1C4-3DF2-C1E9-D3B7AF708E90}"/>
              </a:ext>
            </a:extLst>
          </p:cNvPr>
          <p:cNvSpPr/>
          <p:nvPr/>
        </p:nvSpPr>
        <p:spPr>
          <a:xfrm>
            <a:off x="10298453" y="8880355"/>
            <a:ext cx="7890071" cy="1808872"/>
          </a:xfrm>
          <a:prstGeom prst="rect">
            <a:avLst/>
          </a:prstGeom>
          <a:noFill/>
        </p:spPr>
        <p:txBody>
          <a:bodyPr wrap="none" lIns="149270" tIns="74634" rIns="149270" bIns="74634">
            <a:spAutoFit/>
          </a:bodyPr>
          <a:lstStyle/>
          <a:p>
            <a:pPr algn="ctr"/>
            <a:r>
              <a:rPr lang="ja-JP" altLang="en-US" sz="10775"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ボチボチきく</a:t>
            </a:r>
          </a:p>
        </p:txBody>
      </p:sp>
    </p:spTree>
    <p:extLst>
      <p:ext uri="{BB962C8B-B14F-4D97-AF65-F5344CB8AC3E}">
        <p14:creationId xmlns:p14="http://schemas.microsoft.com/office/powerpoint/2010/main" val="23962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7DDB4A-07AF-8C20-F342-30CF722386B9}"/>
              </a:ext>
            </a:extLst>
          </p:cNvPr>
          <p:cNvSpPr txBox="1"/>
          <p:nvPr/>
        </p:nvSpPr>
        <p:spPr>
          <a:xfrm>
            <a:off x="5787279" y="98791"/>
            <a:ext cx="7289704"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重視する診断点</a:t>
            </a:r>
            <a:endPar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p:txBody>
      </p:sp>
      <p:sp>
        <p:nvSpPr>
          <p:cNvPr id="5" name="テキスト ボックス 4">
            <a:extLst>
              <a:ext uri="{FF2B5EF4-FFF2-40B4-BE49-F238E27FC236}">
                <a16:creationId xmlns:a16="http://schemas.microsoft.com/office/drawing/2014/main" id="{71EE4E40-9790-5B95-7755-CEE11D1370B2}"/>
              </a:ext>
            </a:extLst>
          </p:cNvPr>
          <p:cNvSpPr txBox="1"/>
          <p:nvPr/>
        </p:nvSpPr>
        <p:spPr>
          <a:xfrm>
            <a:off x="239671" y="2070558"/>
            <a:ext cx="6893391"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西洋医学では</a:t>
            </a:r>
            <a:r>
              <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p>
        </p:txBody>
      </p:sp>
      <p:sp>
        <p:nvSpPr>
          <p:cNvPr id="6" name="テキスト ボックス 5">
            <a:extLst>
              <a:ext uri="{FF2B5EF4-FFF2-40B4-BE49-F238E27FC236}">
                <a16:creationId xmlns:a16="http://schemas.microsoft.com/office/drawing/2014/main" id="{AF773D75-E1EA-FC34-58FC-C11684738BA7}"/>
              </a:ext>
            </a:extLst>
          </p:cNvPr>
          <p:cNvSpPr txBox="1"/>
          <p:nvPr/>
        </p:nvSpPr>
        <p:spPr>
          <a:xfrm>
            <a:off x="11594411" y="2136740"/>
            <a:ext cx="6893393"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東洋医学では</a:t>
            </a:r>
            <a:r>
              <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p>
        </p:txBody>
      </p:sp>
      <p:pic>
        <p:nvPicPr>
          <p:cNvPr id="7" name="図 6">
            <a:extLst>
              <a:ext uri="{FF2B5EF4-FFF2-40B4-BE49-F238E27FC236}">
                <a16:creationId xmlns:a16="http://schemas.microsoft.com/office/drawing/2014/main" id="{B29B0ED5-1DAD-2DAC-0431-F6A5C14E2ABB}"/>
              </a:ext>
            </a:extLst>
          </p:cNvPr>
          <p:cNvPicPr>
            <a:picLocks noChangeAspect="1"/>
          </p:cNvPicPr>
          <p:nvPr/>
        </p:nvPicPr>
        <p:blipFill>
          <a:blip r:embed="rId2"/>
          <a:stretch>
            <a:fillRect/>
          </a:stretch>
        </p:blipFill>
        <p:spPr>
          <a:xfrm>
            <a:off x="538637" y="3764658"/>
            <a:ext cx="8432048" cy="6522354"/>
          </a:xfrm>
          <a:prstGeom prst="rect">
            <a:avLst/>
          </a:prstGeom>
        </p:spPr>
      </p:pic>
      <p:pic>
        <p:nvPicPr>
          <p:cNvPr id="8" name="図 7">
            <a:extLst>
              <a:ext uri="{FF2B5EF4-FFF2-40B4-BE49-F238E27FC236}">
                <a16:creationId xmlns:a16="http://schemas.microsoft.com/office/drawing/2014/main" id="{8950DCB6-279A-D87D-830B-68720BE8C980}"/>
              </a:ext>
            </a:extLst>
          </p:cNvPr>
          <p:cNvPicPr>
            <a:picLocks noChangeAspect="1"/>
          </p:cNvPicPr>
          <p:nvPr/>
        </p:nvPicPr>
        <p:blipFill>
          <a:blip r:embed="rId3"/>
          <a:stretch>
            <a:fillRect/>
          </a:stretch>
        </p:blipFill>
        <p:spPr>
          <a:xfrm>
            <a:off x="10047988" y="3589612"/>
            <a:ext cx="8769827" cy="6697398"/>
          </a:xfrm>
          <a:prstGeom prst="rect">
            <a:avLst/>
          </a:prstGeom>
        </p:spPr>
      </p:pic>
    </p:spTree>
    <p:extLst>
      <p:ext uri="{BB962C8B-B14F-4D97-AF65-F5344CB8AC3E}">
        <p14:creationId xmlns:p14="http://schemas.microsoft.com/office/powerpoint/2010/main" val="88556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16F7A8B-DC9C-19C3-DCB4-E330A9A0D2AB}"/>
              </a:ext>
            </a:extLst>
          </p:cNvPr>
          <p:cNvSpPr txBox="1"/>
          <p:nvPr/>
        </p:nvSpPr>
        <p:spPr>
          <a:xfrm>
            <a:off x="6838484" y="323996"/>
            <a:ext cx="5187301"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治療の方法</a:t>
            </a:r>
            <a:endPar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p:txBody>
      </p:sp>
      <p:sp>
        <p:nvSpPr>
          <p:cNvPr id="5" name="テキスト ボックス 4">
            <a:extLst>
              <a:ext uri="{FF2B5EF4-FFF2-40B4-BE49-F238E27FC236}">
                <a16:creationId xmlns:a16="http://schemas.microsoft.com/office/drawing/2014/main" id="{A4F97E08-61D8-E84D-8B77-331FA6E1B7D3}"/>
              </a:ext>
            </a:extLst>
          </p:cNvPr>
          <p:cNvSpPr txBox="1"/>
          <p:nvPr/>
        </p:nvSpPr>
        <p:spPr>
          <a:xfrm>
            <a:off x="239671" y="2070558"/>
            <a:ext cx="6893391"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西洋医学では</a:t>
            </a:r>
            <a:r>
              <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p>
        </p:txBody>
      </p:sp>
      <p:sp>
        <p:nvSpPr>
          <p:cNvPr id="6" name="テキスト ボックス 5">
            <a:extLst>
              <a:ext uri="{FF2B5EF4-FFF2-40B4-BE49-F238E27FC236}">
                <a16:creationId xmlns:a16="http://schemas.microsoft.com/office/drawing/2014/main" id="{B42CB4F1-79D6-6131-B46F-1DF8372F2E4A}"/>
              </a:ext>
            </a:extLst>
          </p:cNvPr>
          <p:cNvSpPr txBox="1"/>
          <p:nvPr/>
        </p:nvSpPr>
        <p:spPr>
          <a:xfrm>
            <a:off x="11594411" y="2136740"/>
            <a:ext cx="6893393"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東洋医学では</a:t>
            </a:r>
            <a:r>
              <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p>
        </p:txBody>
      </p:sp>
      <p:pic>
        <p:nvPicPr>
          <p:cNvPr id="7" name="図 6">
            <a:extLst>
              <a:ext uri="{FF2B5EF4-FFF2-40B4-BE49-F238E27FC236}">
                <a16:creationId xmlns:a16="http://schemas.microsoft.com/office/drawing/2014/main" id="{66A05AFF-2F96-AFC3-71D2-A111A985A6F0}"/>
              </a:ext>
            </a:extLst>
          </p:cNvPr>
          <p:cNvPicPr>
            <a:picLocks noChangeAspect="1"/>
          </p:cNvPicPr>
          <p:nvPr/>
        </p:nvPicPr>
        <p:blipFill rotWithShape="1">
          <a:blip r:embed="rId2"/>
          <a:srcRect b="37668"/>
          <a:stretch/>
        </p:blipFill>
        <p:spPr>
          <a:xfrm>
            <a:off x="69478" y="3392794"/>
            <a:ext cx="9362656" cy="4527753"/>
          </a:xfrm>
          <a:prstGeom prst="rect">
            <a:avLst/>
          </a:prstGeom>
        </p:spPr>
      </p:pic>
      <p:pic>
        <p:nvPicPr>
          <p:cNvPr id="8" name="図 7">
            <a:extLst>
              <a:ext uri="{FF2B5EF4-FFF2-40B4-BE49-F238E27FC236}">
                <a16:creationId xmlns:a16="http://schemas.microsoft.com/office/drawing/2014/main" id="{017828F0-9178-8541-9188-F06A207D1FCE}"/>
              </a:ext>
            </a:extLst>
          </p:cNvPr>
          <p:cNvPicPr>
            <a:picLocks noChangeAspect="1"/>
          </p:cNvPicPr>
          <p:nvPr/>
        </p:nvPicPr>
        <p:blipFill>
          <a:blip r:embed="rId3"/>
          <a:stretch>
            <a:fillRect/>
          </a:stretch>
        </p:blipFill>
        <p:spPr>
          <a:xfrm>
            <a:off x="9212624" y="3392795"/>
            <a:ext cx="9484654" cy="7181796"/>
          </a:xfrm>
          <a:prstGeom prst="rect">
            <a:avLst/>
          </a:prstGeom>
        </p:spPr>
      </p:pic>
      <p:sp>
        <p:nvSpPr>
          <p:cNvPr id="9" name="正方形/長方形 8">
            <a:extLst>
              <a:ext uri="{FF2B5EF4-FFF2-40B4-BE49-F238E27FC236}">
                <a16:creationId xmlns:a16="http://schemas.microsoft.com/office/drawing/2014/main" id="{63003F80-AC51-8CFA-024E-66DC266D131B}"/>
              </a:ext>
            </a:extLst>
          </p:cNvPr>
          <p:cNvSpPr/>
          <p:nvPr/>
        </p:nvSpPr>
        <p:spPr>
          <a:xfrm>
            <a:off x="894007" y="8442707"/>
            <a:ext cx="6747130" cy="1808872"/>
          </a:xfrm>
          <a:prstGeom prst="rect">
            <a:avLst/>
          </a:prstGeom>
          <a:noFill/>
        </p:spPr>
        <p:txBody>
          <a:bodyPr wrap="none" lIns="149270" tIns="74634" rIns="149270" bIns="74634">
            <a:spAutoFit/>
          </a:bodyPr>
          <a:lstStyle/>
          <a:p>
            <a:pPr algn="ctr"/>
            <a:r>
              <a:rPr lang="ja-JP" altLang="en-US" sz="10775" dirty="0">
                <a:ln w="0"/>
                <a:effectLst>
                  <a:outerShdw blurRad="38100" dist="19050" dir="2700000" algn="tl" rotWithShape="0">
                    <a:schemeClr val="dk1">
                      <a:alpha val="40000"/>
                    </a:schemeClr>
                  </a:outerShdw>
                </a:effectLst>
                <a:latin typeface="HGP創英角ﾎﾟｯﾌﾟ体" panose="040B0A00000000000000" pitchFamily="50" charset="-128"/>
                <a:ea typeface="HGP創英角ﾎﾟｯﾌﾟ体" panose="040B0A00000000000000" pitchFamily="50" charset="-128"/>
              </a:rPr>
              <a:t>原因のぞく</a:t>
            </a:r>
          </a:p>
        </p:txBody>
      </p:sp>
    </p:spTree>
    <p:extLst>
      <p:ext uri="{BB962C8B-B14F-4D97-AF65-F5344CB8AC3E}">
        <p14:creationId xmlns:p14="http://schemas.microsoft.com/office/powerpoint/2010/main" val="41297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12B0CD7-0941-266A-A524-9C7E0F608993}"/>
              </a:ext>
            </a:extLst>
          </p:cNvPr>
          <p:cNvSpPr txBox="1"/>
          <p:nvPr/>
        </p:nvSpPr>
        <p:spPr>
          <a:xfrm>
            <a:off x="5800879" y="323995"/>
            <a:ext cx="6893391"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苦手なところ</a:t>
            </a:r>
            <a:endPar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endParaRPr>
          </a:p>
        </p:txBody>
      </p:sp>
      <p:sp>
        <p:nvSpPr>
          <p:cNvPr id="6" name="テキスト ボックス 5">
            <a:extLst>
              <a:ext uri="{FF2B5EF4-FFF2-40B4-BE49-F238E27FC236}">
                <a16:creationId xmlns:a16="http://schemas.microsoft.com/office/drawing/2014/main" id="{1D99064A-84A9-B574-0E38-3A371C35EBE2}"/>
              </a:ext>
            </a:extLst>
          </p:cNvPr>
          <p:cNvSpPr txBox="1"/>
          <p:nvPr/>
        </p:nvSpPr>
        <p:spPr>
          <a:xfrm>
            <a:off x="239671" y="2070558"/>
            <a:ext cx="6893391"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西洋医学では</a:t>
            </a:r>
            <a:r>
              <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p>
        </p:txBody>
      </p:sp>
      <p:sp>
        <p:nvSpPr>
          <p:cNvPr id="7" name="テキスト ボックス 6">
            <a:extLst>
              <a:ext uri="{FF2B5EF4-FFF2-40B4-BE49-F238E27FC236}">
                <a16:creationId xmlns:a16="http://schemas.microsoft.com/office/drawing/2014/main" id="{EA96878A-1CB9-7CB3-5556-F672BF942EF0}"/>
              </a:ext>
            </a:extLst>
          </p:cNvPr>
          <p:cNvSpPr txBox="1"/>
          <p:nvPr/>
        </p:nvSpPr>
        <p:spPr>
          <a:xfrm>
            <a:off x="11594411" y="2136740"/>
            <a:ext cx="6893393" cy="1197700"/>
          </a:xfrm>
          <a:prstGeom prst="rect">
            <a:avLst/>
          </a:prstGeom>
          <a:noFill/>
        </p:spPr>
        <p:txBody>
          <a:bodyPr wrap="square">
            <a:spAutoFit/>
          </a:bodyPr>
          <a:lstStyle/>
          <a:p>
            <a:r>
              <a:rPr lang="ja-JP" altLang="en-US"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東洋医学では</a:t>
            </a:r>
            <a:r>
              <a:rPr lang="en-US" altLang="ja-JP" sz="7183" dirty="0">
                <a:ln w="0"/>
                <a:effectLst>
                  <a:outerShdw blurRad="38100" dist="19050" dir="2700000" algn="tl" rotWithShape="0">
                    <a:schemeClr val="dk1">
                      <a:alpha val="40000"/>
                    </a:schemeClr>
                  </a:outerShdw>
                </a:effectLst>
                <a:latin typeface="HG丸ｺﾞｼｯｸM-PRO" panose="020F0600000000000000" pitchFamily="50" charset="-128"/>
                <a:ea typeface="HG丸ｺﾞｼｯｸM-PRO" panose="020F0600000000000000" pitchFamily="50" charset="-128"/>
              </a:rPr>
              <a:t>…</a:t>
            </a:r>
          </a:p>
        </p:txBody>
      </p:sp>
      <p:pic>
        <p:nvPicPr>
          <p:cNvPr id="4" name="図 3">
            <a:extLst>
              <a:ext uri="{FF2B5EF4-FFF2-40B4-BE49-F238E27FC236}">
                <a16:creationId xmlns:a16="http://schemas.microsoft.com/office/drawing/2014/main" id="{FFC2DB05-5EC9-BCAB-0571-75EF602A1C0E}"/>
              </a:ext>
            </a:extLst>
          </p:cNvPr>
          <p:cNvPicPr>
            <a:picLocks noChangeAspect="1"/>
          </p:cNvPicPr>
          <p:nvPr/>
        </p:nvPicPr>
        <p:blipFill>
          <a:blip r:embed="rId3"/>
          <a:stretch>
            <a:fillRect/>
          </a:stretch>
        </p:blipFill>
        <p:spPr>
          <a:xfrm>
            <a:off x="516688" y="3817122"/>
            <a:ext cx="8284898" cy="6839627"/>
          </a:xfrm>
          <a:prstGeom prst="rect">
            <a:avLst/>
          </a:prstGeom>
        </p:spPr>
      </p:pic>
      <p:pic>
        <p:nvPicPr>
          <p:cNvPr id="8" name="図 7">
            <a:extLst>
              <a:ext uri="{FF2B5EF4-FFF2-40B4-BE49-F238E27FC236}">
                <a16:creationId xmlns:a16="http://schemas.microsoft.com/office/drawing/2014/main" id="{03DA8EFE-8427-E285-9B1B-26F270333637}"/>
              </a:ext>
            </a:extLst>
          </p:cNvPr>
          <p:cNvPicPr>
            <a:picLocks noChangeAspect="1"/>
          </p:cNvPicPr>
          <p:nvPr/>
        </p:nvPicPr>
        <p:blipFill rotWithShape="1">
          <a:blip r:embed="rId4"/>
          <a:srcRect r="50185" b="44181"/>
          <a:stretch/>
        </p:blipFill>
        <p:spPr>
          <a:xfrm>
            <a:off x="10169807" y="3593016"/>
            <a:ext cx="4294184" cy="3817834"/>
          </a:xfrm>
          <a:prstGeom prst="rect">
            <a:avLst/>
          </a:prstGeom>
        </p:spPr>
      </p:pic>
      <p:grpSp>
        <p:nvGrpSpPr>
          <p:cNvPr id="5" name="グループ化 4">
            <a:extLst>
              <a:ext uri="{FF2B5EF4-FFF2-40B4-BE49-F238E27FC236}">
                <a16:creationId xmlns:a16="http://schemas.microsoft.com/office/drawing/2014/main" id="{523071FF-AE75-7B14-0C65-3BB36842A293}"/>
              </a:ext>
            </a:extLst>
          </p:cNvPr>
          <p:cNvGrpSpPr/>
          <p:nvPr/>
        </p:nvGrpSpPr>
        <p:grpSpPr>
          <a:xfrm>
            <a:off x="9371323" y="2136740"/>
            <a:ext cx="9409189" cy="8420759"/>
            <a:chOff x="4713034" y="3012347"/>
            <a:chExt cx="5763918" cy="5158422"/>
          </a:xfrm>
        </p:grpSpPr>
        <p:pic>
          <p:nvPicPr>
            <p:cNvPr id="9" name="図 8">
              <a:extLst>
                <a:ext uri="{FF2B5EF4-FFF2-40B4-BE49-F238E27FC236}">
                  <a16:creationId xmlns:a16="http://schemas.microsoft.com/office/drawing/2014/main" id="{6C5BC346-C3AB-9CE7-CCEF-93FF77C1AAC8}"/>
                </a:ext>
              </a:extLst>
            </p:cNvPr>
            <p:cNvPicPr>
              <a:picLocks noChangeAspect="1"/>
            </p:cNvPicPr>
            <p:nvPr/>
          </p:nvPicPr>
          <p:blipFill>
            <a:blip r:embed="rId4"/>
            <a:stretch>
              <a:fillRect/>
            </a:stretch>
          </p:blipFill>
          <p:spPr>
            <a:xfrm>
              <a:off x="5196340" y="3980923"/>
              <a:ext cx="5280612" cy="4189846"/>
            </a:xfrm>
            <a:prstGeom prst="rect">
              <a:avLst/>
            </a:prstGeom>
          </p:spPr>
        </p:pic>
        <p:sp>
          <p:nvSpPr>
            <p:cNvPr id="3" name="正方形/長方形 2">
              <a:extLst>
                <a:ext uri="{FF2B5EF4-FFF2-40B4-BE49-F238E27FC236}">
                  <a16:creationId xmlns:a16="http://schemas.microsoft.com/office/drawing/2014/main" id="{D8A14C08-5061-972E-832C-2E2DFECE9DB8}"/>
                </a:ext>
              </a:extLst>
            </p:cNvPr>
            <p:cNvSpPr/>
            <p:nvPr/>
          </p:nvSpPr>
          <p:spPr>
            <a:xfrm>
              <a:off x="4713034" y="3012347"/>
              <a:ext cx="3249407" cy="3770335"/>
            </a:xfrm>
            <a:prstGeom prst="rect">
              <a:avLst/>
            </a:prstGeom>
            <a:noFill/>
          </p:spPr>
          <p:txBody>
            <a:bodyPr wrap="none" lIns="149270" tIns="74634" rIns="149270" bIns="74634">
              <a:spAutoFit/>
            </a:bodyPr>
            <a:lstStyle/>
            <a:p>
              <a:pPr algn="ctr"/>
              <a:r>
                <a:rPr lang="en-US" altLang="ja-JP" sz="39016"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a:t>
              </a:r>
              <a:endParaRPr lang="ja-JP" altLang="en-US" sz="39016" dirty="0">
                <a:ln w="0"/>
                <a:solidFill>
                  <a:srgbClr val="FF0000"/>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endParaRPr>
            </a:p>
          </p:txBody>
        </p:sp>
      </p:grpSp>
    </p:spTree>
    <p:extLst>
      <p:ext uri="{BB962C8B-B14F-4D97-AF65-F5344CB8AC3E}">
        <p14:creationId xmlns:p14="http://schemas.microsoft.com/office/powerpoint/2010/main" val="213107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7111</TotalTime>
  <Words>1625</Words>
  <Application>Microsoft Office PowerPoint</Application>
  <PresentationFormat>ユーザー設定</PresentationFormat>
  <Paragraphs>245</Paragraphs>
  <Slides>53</Slides>
  <Notes>8</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53</vt:i4>
      </vt:variant>
    </vt:vector>
  </HeadingPairs>
  <TitlesOfParts>
    <vt:vector size="66" baseType="lpstr">
      <vt:lpstr>HGP創英ﾌﾟﾚｾﾞﾝｽEB</vt:lpstr>
      <vt:lpstr>HGP創英角ﾎﾟｯﾌﾟ体</vt:lpstr>
      <vt:lpstr>HGP明朝B</vt:lpstr>
      <vt:lpstr>HGSｺﾞｼｯｸE</vt:lpstr>
      <vt:lpstr>HGS創英角ﾎﾟｯﾌﾟ体</vt:lpstr>
      <vt:lpstr>HG丸ｺﾞｼｯｸM-PRO</vt:lpstr>
      <vt:lpstr>HG創英角ﾎﾟｯﾌﾟ体</vt:lpstr>
      <vt:lpstr>富士ポップ</vt:lpstr>
      <vt:lpstr>游ゴシック</vt:lpstr>
      <vt:lpstr>Arial</vt:lpstr>
      <vt:lpstr>Calibri</vt:lpstr>
      <vt:lpstr>Calibri Light</vt:lpstr>
      <vt:lpstr>Office 2013 - 2022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春風民主鍼灸センター 大阪鍼灸よもぎの会</dc:creator>
  <cp:lastModifiedBy>斉知 土田</cp:lastModifiedBy>
  <cp:revision>105</cp:revision>
  <cp:lastPrinted>2024-11-11T01:11:24Z</cp:lastPrinted>
  <dcterms:created xsi:type="dcterms:W3CDTF">2021-07-21T03:11:30Z</dcterms:created>
  <dcterms:modified xsi:type="dcterms:W3CDTF">2024-11-19T04:28:43Z</dcterms:modified>
</cp:coreProperties>
</file>